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7" r:id="rId4"/>
    <p:sldId id="259" r:id="rId5"/>
    <p:sldId id="262" r:id="rId6"/>
    <p:sldId id="263" r:id="rId7"/>
    <p:sldId id="264" r:id="rId8"/>
    <p:sldId id="277" r:id="rId9"/>
    <p:sldId id="296" r:id="rId10"/>
    <p:sldId id="276" r:id="rId11"/>
    <p:sldId id="279" r:id="rId12"/>
    <p:sldId id="278" r:id="rId13"/>
    <p:sldId id="280" r:id="rId14"/>
    <p:sldId id="281" r:id="rId15"/>
    <p:sldId id="282" r:id="rId16"/>
    <p:sldId id="289" r:id="rId17"/>
    <p:sldId id="283" r:id="rId18"/>
    <p:sldId id="284" r:id="rId19"/>
    <p:sldId id="290" r:id="rId20"/>
    <p:sldId id="285" r:id="rId21"/>
    <p:sldId id="286" r:id="rId22"/>
    <p:sldId id="291" r:id="rId23"/>
    <p:sldId id="287" r:id="rId24"/>
    <p:sldId id="288" r:id="rId25"/>
    <p:sldId id="292" r:id="rId26"/>
    <p:sldId id="294" r:id="rId27"/>
    <p:sldId id="295" r:id="rId28"/>
    <p:sldId id="315" r:id="rId29"/>
    <p:sldId id="316" r:id="rId30"/>
    <p:sldId id="297" r:id="rId31"/>
    <p:sldId id="298" r:id="rId32"/>
    <p:sldId id="329" r:id="rId33"/>
    <p:sldId id="299" r:id="rId34"/>
    <p:sldId id="300" r:id="rId35"/>
    <p:sldId id="307" r:id="rId36"/>
    <p:sldId id="293" r:id="rId37"/>
    <p:sldId id="303" r:id="rId38"/>
    <p:sldId id="302" r:id="rId39"/>
    <p:sldId id="304" r:id="rId40"/>
    <p:sldId id="271" r:id="rId41"/>
    <p:sldId id="305" r:id="rId42"/>
    <p:sldId id="306" r:id="rId43"/>
    <p:sldId id="308" r:id="rId44"/>
    <p:sldId id="309" r:id="rId45"/>
    <p:sldId id="322" r:id="rId46"/>
    <p:sldId id="311" r:id="rId47"/>
    <p:sldId id="320" r:id="rId48"/>
    <p:sldId id="323" r:id="rId49"/>
    <p:sldId id="324" r:id="rId50"/>
    <p:sldId id="327" r:id="rId51"/>
    <p:sldId id="326" r:id="rId52"/>
    <p:sldId id="317" r:id="rId53"/>
    <p:sldId id="331" r:id="rId54"/>
    <p:sldId id="330" r:id="rId55"/>
    <p:sldId id="333" r:id="rId56"/>
    <p:sldId id="332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783CF87-8CA2-4270-A8E2-4E10ECE00AE1}">
          <p14:sldIdLst>
            <p14:sldId id="256"/>
          </p14:sldIdLst>
        </p14:section>
        <p14:section name="소개" id="{E9ABCB82-14B4-4585-AB63-568A563569D5}">
          <p14:sldIdLst>
            <p14:sldId id="257"/>
            <p14:sldId id="267"/>
          </p14:sldIdLst>
        </p14:section>
        <p14:section name="DATA COLLECTING" id="{29E0C2AC-28E3-46A3-BEF9-7CFB78D33DC7}">
          <p14:sldIdLst>
            <p14:sldId id="259"/>
            <p14:sldId id="262"/>
          </p14:sldIdLst>
        </p14:section>
        <p14:section name="결측치 처리" id="{29BCDA94-7E98-4195-BF6B-432546A2A2F1}">
          <p14:sldIdLst>
            <p14:sldId id="263"/>
            <p14:sldId id="264"/>
          </p14:sldIdLst>
        </p14:section>
        <p14:section name="EDA 와 데이터 시각화" id="{8D016AC7-3BA9-49FF-9E3B-3E8AB349BA85}">
          <p14:sldIdLst>
            <p14:sldId id="277"/>
            <p14:sldId id="296"/>
            <p14:sldId id="276"/>
            <p14:sldId id="279"/>
            <p14:sldId id="278"/>
            <p14:sldId id="280"/>
            <p14:sldId id="281"/>
            <p14:sldId id="282"/>
            <p14:sldId id="289"/>
            <p14:sldId id="283"/>
            <p14:sldId id="284"/>
            <p14:sldId id="290"/>
            <p14:sldId id="285"/>
            <p14:sldId id="286"/>
            <p14:sldId id="291"/>
            <p14:sldId id="287"/>
            <p14:sldId id="288"/>
            <p14:sldId id="292"/>
            <p14:sldId id="294"/>
            <p14:sldId id="295"/>
          </p14:sldIdLst>
        </p14:section>
        <p14:section name="데이터 전처리 및 feature engineering" id="{696F8EEC-8E1B-43DC-A067-2388F8E08B57}">
          <p14:sldIdLst>
            <p14:sldId id="315"/>
            <p14:sldId id="316"/>
            <p14:sldId id="297"/>
            <p14:sldId id="298"/>
            <p14:sldId id="329"/>
            <p14:sldId id="299"/>
            <p14:sldId id="300"/>
            <p14:sldId id="307"/>
          </p14:sldIdLst>
        </p14:section>
        <p14:section name="이상치 처리" id="{C8B295D2-DED4-41A2-AF37-72D637E7585C}">
          <p14:sldIdLst>
            <p14:sldId id="293"/>
            <p14:sldId id="303"/>
            <p14:sldId id="302"/>
            <p14:sldId id="304"/>
          </p14:sldIdLst>
        </p14:section>
        <p14:section name="정규화" id="{77115F43-B855-439B-89DA-8749C8DC432D}">
          <p14:sldIdLst>
            <p14:sldId id="271"/>
            <p14:sldId id="305"/>
            <p14:sldId id="306"/>
          </p14:sldIdLst>
        </p14:section>
        <p14:section name="모델 선정" id="{58B27C2B-EB84-46D5-AC8F-1EC1ED585879}">
          <p14:sldIdLst>
            <p14:sldId id="308"/>
          </p14:sldIdLst>
        </p14:section>
        <p14:section name="단순 R2 비교" id="{B064D0C6-41E9-42B6-ADFF-49D7C72BEE60}">
          <p14:sldIdLst>
            <p14:sldId id="309"/>
            <p14:sldId id="322"/>
            <p14:sldId id="311"/>
          </p14:sldIdLst>
        </p14:section>
        <p14:section name="쌍체표본 T검정" id="{21AE9CD8-58B6-4B40-B255-7228EAC0975E}">
          <p14:sldIdLst>
            <p14:sldId id="320"/>
            <p14:sldId id="323"/>
            <p14:sldId id="324"/>
            <p14:sldId id="327"/>
            <p14:sldId id="326"/>
          </p14:sldIdLst>
        </p14:section>
        <p14:section name="하이퍼파라미터 튜닝" id="{4852D6DA-DFA5-4A22-AF65-E274E6B3FD59}">
          <p14:sldIdLst>
            <p14:sldId id="317"/>
            <p14:sldId id="331"/>
          </p14:sldIdLst>
        </p14:section>
        <p14:section name="최종결과" id="{3F834E88-C9D9-4321-BBCA-97E10D6CEA5C}">
          <p14:sldIdLst>
            <p14:sldId id="330"/>
            <p14:sldId id="333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1935" autoAdjust="0"/>
  </p:normalViewPr>
  <p:slideViewPr>
    <p:cSldViewPr snapToGrid="0">
      <p:cViewPr varScale="1">
        <p:scale>
          <a:sx n="50" d="100"/>
          <a:sy n="50" d="100"/>
        </p:scale>
        <p:origin x="5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7F4F4-AA01-4900-802F-3CF1EB2F1AC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3929-7E06-4028-B075-3F7B6E08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8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61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일산화 질소는 여름에 감소</a:t>
            </a:r>
            <a:r>
              <a:rPr lang="en-US" altLang="ko-KR" dirty="0"/>
              <a:t>, </a:t>
            </a:r>
            <a:r>
              <a:rPr lang="ko-KR" altLang="en-US" dirty="0"/>
              <a:t>겨울에 증가하는 </a:t>
            </a:r>
            <a:r>
              <a:rPr lang="en-US" altLang="ko-KR" dirty="0"/>
              <a:t>1</a:t>
            </a:r>
            <a:r>
              <a:rPr lang="ko-KR" altLang="en-US" dirty="0"/>
              <a:t>년 주기의 계절성을 보이며 아황산가스는 </a:t>
            </a:r>
            <a:r>
              <a:rPr lang="en-US" altLang="ko-KR" dirty="0"/>
              <a:t>1</a:t>
            </a:r>
            <a:r>
              <a:rPr lang="ko-KR" altLang="en-US" dirty="0"/>
              <a:t>년 단위로 유사한 패턴이 보임을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7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기온의 경우 </a:t>
            </a:r>
            <a:r>
              <a:rPr lang="en-US" altLang="ko-KR" dirty="0"/>
              <a:t>1</a:t>
            </a:r>
            <a:r>
              <a:rPr lang="ko-KR" altLang="en-US" dirty="0" err="1"/>
              <a:t>년주기로</a:t>
            </a:r>
            <a:r>
              <a:rPr lang="ko-KR" altLang="en-US" dirty="0"/>
              <a:t> 확실하게 여름</a:t>
            </a:r>
            <a:r>
              <a:rPr lang="en-US" altLang="ko-KR" dirty="0"/>
              <a:t>,</a:t>
            </a:r>
            <a:r>
              <a:rPr lang="ko-KR" altLang="en-US" dirty="0"/>
              <a:t>겨울의 계절성이 확실하게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0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CADE-A7B3-5D46-9218-07D6D97F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2D6025-BBDD-54ED-C24B-205CDA2F2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4D8B8C-B580-9F1C-5834-BE1D4DEBC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기온의 경우 확실하게 계절성과 </a:t>
            </a:r>
            <a:r>
              <a:rPr lang="en-US" altLang="ko-KR" dirty="0"/>
              <a:t>1</a:t>
            </a:r>
            <a:r>
              <a:rPr lang="ko-KR" altLang="en-US" dirty="0"/>
              <a:t>년의 주기를 지니며</a:t>
            </a:r>
            <a:r>
              <a:rPr lang="en-US" altLang="ko-KR" dirty="0"/>
              <a:t>, </a:t>
            </a:r>
            <a:r>
              <a:rPr lang="ko-KR" altLang="en-US" dirty="0"/>
              <a:t>풍속의 경우 여름에는 편차가 크고 겨울에는 편차가 좁혀지는 모습을 보입니다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A6670C-136F-108C-3A4A-8E67E356E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A221-606A-9703-4113-0D229292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3AB08-4860-0CD3-9319-540B1FC64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F2248B-8749-47F1-8620-4C32ECC10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평균상대습도의 경우 여름에는 높아지고 겨울에는 감소하는 모습을 보이며 </a:t>
            </a:r>
            <a:r>
              <a:rPr lang="en-US" altLang="ko-KR" dirty="0"/>
              <a:t>1</a:t>
            </a:r>
            <a:r>
              <a:rPr lang="ko-KR" altLang="en-US" dirty="0"/>
              <a:t>년의 주기를 보입니다</a:t>
            </a:r>
            <a:r>
              <a:rPr lang="en-US" altLang="ko-KR" dirty="0"/>
              <a:t>, </a:t>
            </a:r>
            <a:r>
              <a:rPr lang="ko-KR" altLang="en-US" dirty="0"/>
              <a:t>평균현지기압의 경우는 여름에는 감소 겨울에는 증가하는 모습을 보이며 </a:t>
            </a:r>
            <a:r>
              <a:rPr lang="en-US" altLang="ko-KR" dirty="0"/>
              <a:t>1</a:t>
            </a:r>
            <a:r>
              <a:rPr lang="ko-KR" altLang="en-US" dirty="0"/>
              <a:t>년의 주기를 보입니다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D39A8-EF3B-1780-C739-87AA7D616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70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B6411-35B6-7A98-C460-4218A4C5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BBF657-63BD-51D0-DDE6-8198FB48D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8A87B4-81AF-3AD6-5612-885A180D3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feature importance </a:t>
            </a:r>
            <a:r>
              <a:rPr lang="ko-KR" altLang="en-US" dirty="0"/>
              <a:t>확인했을 때와 비슷한 경향으로 출력되었습니다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FDDF4-E6AE-D448-6EC6-BD63A2B8E1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98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PM2.5: 7</a:t>
            </a:r>
            <a:r>
              <a:rPr lang="ko-KR" altLang="en-US" dirty="0"/>
              <a:t>일 이동 평균은 변동성이 매우 크고 전반적인 추세는 일정 수준에서 반복되는 패턴을 보임</a:t>
            </a:r>
            <a:r>
              <a:rPr lang="en-US" altLang="ko-KR" dirty="0"/>
              <a:t>. 30</a:t>
            </a:r>
            <a:r>
              <a:rPr lang="ko-KR" altLang="en-US" dirty="0"/>
              <a:t>일 이동 평균은 단기 변동이 줄어들어 계절성 또는 장기 패턴이 잘 드러남</a:t>
            </a:r>
            <a:r>
              <a:rPr lang="en-US" altLang="ko-KR" dirty="0"/>
              <a:t>. </a:t>
            </a:r>
            <a:r>
              <a:rPr lang="ko-KR" altLang="en-US" dirty="0"/>
              <a:t>연도별로 약 </a:t>
            </a:r>
            <a:r>
              <a:rPr lang="en-US" altLang="ko-KR" dirty="0"/>
              <a:t>1~2</a:t>
            </a:r>
            <a:r>
              <a:rPr lang="ko-KR" altLang="en-US" dirty="0"/>
              <a:t>회의 뚜렷한 상승과 하락 주기가 보임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3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PM10: 7</a:t>
            </a:r>
            <a:r>
              <a:rPr lang="ko-KR" altLang="en-US" dirty="0"/>
              <a:t>일 이동평균은 특정 연도에 급격한 피크 발생 외에 나머지 기간에는 상대적으로 안정적인 수준을 유지함</a:t>
            </a:r>
            <a:r>
              <a:rPr lang="en-US" altLang="ko-KR" dirty="0"/>
              <a:t>. </a:t>
            </a:r>
            <a:r>
              <a:rPr lang="ko-KR" altLang="en-US" dirty="0"/>
              <a:t>전체적으로 간헐적인 급등 현상이 특징적</a:t>
            </a:r>
            <a:r>
              <a:rPr lang="en-US" altLang="ko-KR" dirty="0"/>
              <a:t>. 30</a:t>
            </a:r>
            <a:r>
              <a:rPr lang="ko-KR" altLang="en-US" dirty="0"/>
              <a:t>일 이동평균은 전반적으로 연초마다 농도가 증가하는 경향이 있음</a:t>
            </a:r>
            <a:r>
              <a:rPr lang="en-US" altLang="ko-KR" dirty="0"/>
              <a:t>. </a:t>
            </a:r>
            <a:r>
              <a:rPr lang="ko-KR" altLang="en-US" dirty="0"/>
              <a:t>계절적 주기성이 뚜렷하게 나타남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3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최소 </a:t>
            </a:r>
            <a:r>
              <a:rPr lang="en-US" altLang="ko-KR" dirty="0"/>
              <a:t>0~</a:t>
            </a:r>
            <a:r>
              <a:rPr lang="ko-KR" altLang="en-US" dirty="0"/>
              <a:t>최대 </a:t>
            </a:r>
            <a:r>
              <a:rPr lang="en-US" altLang="ko-KR" dirty="0"/>
              <a:t>107</a:t>
            </a:r>
            <a:r>
              <a:rPr lang="ko-KR" altLang="en-US" dirty="0"/>
              <a:t>까지의 데이터로 이루어져 있으며 유사하게 </a:t>
            </a:r>
            <a:r>
              <a:rPr lang="ko-KR" altLang="en-US" dirty="0" err="1"/>
              <a:t>가을말</a:t>
            </a:r>
            <a:r>
              <a:rPr lang="en-US" altLang="ko-KR" dirty="0"/>
              <a:t>, </a:t>
            </a:r>
            <a:r>
              <a:rPr lang="ko-KR" altLang="en-US" dirty="0"/>
              <a:t>겨울에서 봄철</a:t>
            </a:r>
            <a:r>
              <a:rPr lang="en-US" altLang="ko-KR" dirty="0"/>
              <a:t>(11~5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까지는 증가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~</a:t>
            </a:r>
            <a:r>
              <a:rPr lang="ko-KR" altLang="en-US" dirty="0"/>
              <a:t>가을</a:t>
            </a:r>
            <a:r>
              <a:rPr lang="en-US" altLang="ko-KR" dirty="0"/>
              <a:t>(6~10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까지는 감소하는 추세를 보이며 </a:t>
            </a:r>
            <a:r>
              <a:rPr lang="en-US" altLang="ko-KR" dirty="0"/>
              <a:t>3~4</a:t>
            </a:r>
            <a:r>
              <a:rPr lang="ko-KR" altLang="en-US" dirty="0"/>
              <a:t>월 기간동안 황사로 인해 스파이크가 </a:t>
            </a:r>
            <a:r>
              <a:rPr lang="ko-KR" altLang="en-US" dirty="0" err="1"/>
              <a:t>발생하는것이</a:t>
            </a:r>
            <a:r>
              <a:rPr lang="ko-KR" altLang="en-US" dirty="0"/>
              <a:t> 보입니다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9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3C064-1FD0-54D6-1ED6-5051CD7B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58169C-DA24-1FC9-75EB-93817D7CA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B2CD29-A62F-D177-B948-9D5B9E768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(season – 1</a:t>
            </a:r>
            <a:r>
              <a:rPr lang="ko-KR" altLang="en-US" dirty="0"/>
              <a:t>년 주기로 확인</a:t>
            </a:r>
            <a:r>
              <a:rPr lang="en-US" altLang="ko-KR" dirty="0"/>
              <a:t>) </a:t>
            </a:r>
            <a:r>
              <a:rPr lang="ko-KR" altLang="en-US" dirty="0" err="1"/>
              <a:t>가을말</a:t>
            </a:r>
            <a:r>
              <a:rPr lang="en-US" altLang="ko-KR" dirty="0"/>
              <a:t>, </a:t>
            </a:r>
            <a:r>
              <a:rPr lang="ko-KR" altLang="en-US" dirty="0"/>
              <a:t>겨울에서 봄철</a:t>
            </a:r>
            <a:r>
              <a:rPr lang="en-US" altLang="ko-KR" dirty="0"/>
              <a:t>(11~5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까지는 증가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~</a:t>
            </a:r>
            <a:r>
              <a:rPr lang="ko-KR" altLang="en-US" dirty="0"/>
              <a:t>가을</a:t>
            </a:r>
            <a:r>
              <a:rPr lang="en-US" altLang="ko-KR" dirty="0"/>
              <a:t>(6~10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까지는 감소하는 추세를 보이며 </a:t>
            </a:r>
            <a:r>
              <a:rPr lang="en-US" altLang="ko-KR" dirty="0"/>
              <a:t>3~4</a:t>
            </a:r>
            <a:r>
              <a:rPr lang="ko-KR" altLang="en-US" dirty="0"/>
              <a:t>월 기간동안 황사로 인해 스파이크가 </a:t>
            </a:r>
            <a:r>
              <a:rPr lang="ko-KR" altLang="en-US" dirty="0" err="1"/>
              <a:t>발생하는것이</a:t>
            </a:r>
            <a:r>
              <a:rPr lang="ko-KR" altLang="en-US" dirty="0"/>
              <a:t> 보입니다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5CB479-0EC8-32F8-864C-4A08D9842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최소 </a:t>
            </a:r>
            <a:r>
              <a:rPr lang="en-US" altLang="ko-KR" dirty="0"/>
              <a:t>3~ </a:t>
            </a:r>
            <a:r>
              <a:rPr lang="ko-KR" altLang="en-US" dirty="0"/>
              <a:t>최대 </a:t>
            </a:r>
            <a:r>
              <a:rPr lang="en-US" altLang="ko-KR" dirty="0"/>
              <a:t>503</a:t>
            </a:r>
            <a:r>
              <a:rPr lang="ko-KR" altLang="en-US" dirty="0"/>
              <a:t>의 크기를 보이며 </a:t>
            </a:r>
            <a:r>
              <a:rPr lang="en-US" altLang="ko-KR" dirty="0"/>
              <a:t>PM</a:t>
            </a:r>
            <a:r>
              <a:rPr lang="ko-KR" altLang="en-US" dirty="0"/>
              <a:t> </a:t>
            </a:r>
            <a:r>
              <a:rPr lang="en-US" altLang="ko-KR" dirty="0"/>
              <a:t>2.5</a:t>
            </a:r>
            <a:r>
              <a:rPr lang="ko-KR" altLang="en-US" dirty="0"/>
              <a:t>와 유사하게 </a:t>
            </a:r>
            <a:r>
              <a:rPr lang="ko-KR" altLang="en-US" dirty="0" err="1"/>
              <a:t>가을말</a:t>
            </a:r>
            <a:r>
              <a:rPr lang="en-US" altLang="ko-KR" dirty="0"/>
              <a:t>, </a:t>
            </a:r>
            <a:r>
              <a:rPr lang="ko-KR" altLang="en-US" dirty="0"/>
              <a:t>겨울에서 봄철</a:t>
            </a:r>
            <a:r>
              <a:rPr lang="en-US" altLang="ko-KR" dirty="0"/>
              <a:t>(11~5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까지는 증가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~</a:t>
            </a:r>
            <a:r>
              <a:rPr lang="ko-KR" altLang="en-US" dirty="0"/>
              <a:t>가을</a:t>
            </a:r>
            <a:r>
              <a:rPr lang="en-US" altLang="ko-KR" dirty="0"/>
              <a:t>(6~10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까지는 감소하는 추세를 보이며 </a:t>
            </a:r>
            <a:r>
              <a:rPr lang="en-US" altLang="ko-KR" dirty="0"/>
              <a:t>3~4</a:t>
            </a:r>
            <a:r>
              <a:rPr lang="ko-KR" altLang="en-US" dirty="0"/>
              <a:t>월 기간동안 황사로 인해 스파이크가 </a:t>
            </a:r>
            <a:r>
              <a:rPr lang="ko-KR" altLang="en-US" dirty="0" err="1"/>
              <a:t>발생하는것이</a:t>
            </a:r>
            <a:r>
              <a:rPr lang="ko-KR" altLang="en-US" dirty="0"/>
              <a:t> 보입니다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4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435E-5E89-B758-DF9E-5A0B73AC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CDE11-BF91-CCBF-8B0F-4CA624D0F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AE1D84-3DDA-774A-0319-74000FB51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</a:t>
            </a:r>
            <a:r>
              <a:rPr lang="ko-KR" altLang="en-US" dirty="0"/>
              <a:t> </a:t>
            </a:r>
            <a:r>
              <a:rPr lang="en-US" altLang="ko-KR" dirty="0"/>
              <a:t>2.5</a:t>
            </a:r>
            <a:r>
              <a:rPr lang="ko-KR" altLang="en-US" dirty="0"/>
              <a:t>와 유사하게 </a:t>
            </a:r>
            <a:r>
              <a:rPr lang="ko-KR" altLang="en-US" dirty="0" err="1"/>
              <a:t>가을말</a:t>
            </a:r>
            <a:r>
              <a:rPr lang="en-US" altLang="ko-KR" dirty="0"/>
              <a:t>, </a:t>
            </a:r>
            <a:r>
              <a:rPr lang="ko-KR" altLang="en-US" dirty="0"/>
              <a:t>겨울에서 봄철</a:t>
            </a:r>
            <a:r>
              <a:rPr lang="en-US" altLang="ko-KR" dirty="0"/>
              <a:t>(11~5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까지는 증가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~</a:t>
            </a:r>
            <a:r>
              <a:rPr lang="ko-KR" altLang="en-US" dirty="0"/>
              <a:t>가을</a:t>
            </a:r>
            <a:r>
              <a:rPr lang="en-US" altLang="ko-KR" dirty="0"/>
              <a:t>(6~10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까지는 감소하는 추세를 보이며 </a:t>
            </a:r>
            <a:r>
              <a:rPr lang="en-US" altLang="ko-KR" dirty="0"/>
              <a:t>3~4</a:t>
            </a:r>
            <a:r>
              <a:rPr lang="ko-KR" altLang="en-US" dirty="0"/>
              <a:t>월 기간동안 황사로 인해 스파이크가 </a:t>
            </a:r>
            <a:r>
              <a:rPr lang="ko-KR" altLang="en-US" dirty="0" err="1"/>
              <a:t>발생하는것이</a:t>
            </a:r>
            <a:r>
              <a:rPr lang="ko-KR" altLang="en-US" dirty="0"/>
              <a:t> 보입니다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74D6E-E38C-64A2-7C92-AFB8BD54F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15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개월 주기로 봄</a:t>
            </a:r>
            <a:r>
              <a:rPr lang="en-US" altLang="ko-KR" dirty="0"/>
              <a:t>,</a:t>
            </a:r>
            <a:r>
              <a:rPr lang="ko-KR" altLang="en-US" dirty="0"/>
              <a:t>가을 상승 여름 겨울에는 하락 하는 것으로 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1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년을 주기로 가을</a:t>
            </a:r>
            <a:r>
              <a:rPr lang="en-US" altLang="ko-KR" dirty="0"/>
              <a:t>~</a:t>
            </a:r>
            <a:r>
              <a:rPr lang="ko-KR" altLang="en-US" dirty="0"/>
              <a:t>겨울기간 증가</a:t>
            </a:r>
            <a:r>
              <a:rPr lang="en-US" altLang="ko-KR" dirty="0"/>
              <a:t>, </a:t>
            </a:r>
            <a:r>
              <a:rPr lang="ko-KR" altLang="en-US" dirty="0"/>
              <a:t>겨울에서 </a:t>
            </a:r>
            <a:r>
              <a:rPr lang="ko-KR" altLang="en-US" dirty="0" err="1"/>
              <a:t>여름기간돈안</a:t>
            </a:r>
            <a:r>
              <a:rPr lang="ko-KR" altLang="en-US" dirty="0"/>
              <a:t> 감소하는 것으로 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71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오존의 경우 </a:t>
            </a:r>
            <a:r>
              <a:rPr lang="en-US" altLang="ko-KR" dirty="0"/>
              <a:t>6</a:t>
            </a:r>
            <a:r>
              <a:rPr lang="ko-KR" altLang="en-US" dirty="0"/>
              <a:t>개월 단위로</a:t>
            </a:r>
            <a:r>
              <a:rPr lang="en-US" altLang="ko-KR" dirty="0"/>
              <a:t>, </a:t>
            </a:r>
            <a:r>
              <a:rPr lang="ko-KR" altLang="en-US" dirty="0"/>
              <a:t>이산화 질소의 경우 </a:t>
            </a:r>
            <a:r>
              <a:rPr lang="en-US" altLang="ko-KR" dirty="0"/>
              <a:t>1</a:t>
            </a:r>
            <a:r>
              <a:rPr lang="ko-KR" altLang="en-US" dirty="0"/>
              <a:t>년 단위로 주기를 보입니다</a:t>
            </a:r>
            <a:r>
              <a:rPr lang="en-US" altLang="ko-KR" dirty="0"/>
              <a:t>. </a:t>
            </a:r>
            <a:r>
              <a:rPr lang="ko-KR" altLang="en-US" dirty="0"/>
              <a:t>오존은 여름</a:t>
            </a:r>
            <a:r>
              <a:rPr lang="en-US" altLang="ko-KR" dirty="0"/>
              <a:t>, </a:t>
            </a:r>
            <a:r>
              <a:rPr lang="ko-KR" altLang="en-US" dirty="0"/>
              <a:t>겨울에 감소 봄</a:t>
            </a:r>
            <a:r>
              <a:rPr lang="en-US" altLang="ko-KR" dirty="0"/>
              <a:t>, </a:t>
            </a:r>
            <a:r>
              <a:rPr lang="ko-KR" altLang="en-US" dirty="0"/>
              <a:t>가을에 증가</a:t>
            </a:r>
            <a:r>
              <a:rPr lang="en-US" altLang="ko-KR" dirty="0"/>
              <a:t>, </a:t>
            </a:r>
            <a:r>
              <a:rPr lang="ko-KR" altLang="en-US" dirty="0"/>
              <a:t>이산화 질소는 가을에서 겨울동안 증가</a:t>
            </a:r>
            <a:r>
              <a:rPr lang="en-US" altLang="ko-KR" dirty="0"/>
              <a:t>, </a:t>
            </a:r>
            <a:r>
              <a:rPr lang="ko-KR" altLang="en-US" dirty="0"/>
              <a:t>겨울에서 여름까지 감소하는 형태를 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7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2023</a:t>
            </a:r>
            <a:r>
              <a:rPr lang="ko-KR" altLang="en-US" dirty="0"/>
              <a:t>년 이후로 정밀한 측정이 </a:t>
            </a:r>
            <a:r>
              <a:rPr lang="ko-KR" altLang="en-US" dirty="0" err="1"/>
              <a:t>이루어진것으로</a:t>
            </a:r>
            <a:r>
              <a:rPr lang="ko-KR" altLang="en-US" dirty="0"/>
              <a:t> 보이며 </a:t>
            </a:r>
            <a:r>
              <a:rPr lang="en-US" altLang="ko-KR" dirty="0"/>
              <a:t>1</a:t>
            </a:r>
            <a:r>
              <a:rPr lang="ko-KR" altLang="en-US" dirty="0"/>
              <a:t>년 주기로 여름에 </a:t>
            </a:r>
            <a:r>
              <a:rPr lang="ko-KR" altLang="en-US" dirty="0" err="1"/>
              <a:t>가까워질시</a:t>
            </a:r>
            <a:r>
              <a:rPr lang="ko-KR" altLang="en-US" dirty="0"/>
              <a:t> 감소 겨울에 </a:t>
            </a:r>
            <a:r>
              <a:rPr lang="ko-KR" altLang="en-US" dirty="0" err="1"/>
              <a:t>가까워질시</a:t>
            </a:r>
            <a:r>
              <a:rPr lang="ko-KR" altLang="en-US" dirty="0"/>
              <a:t> 증가하는 경향으로 보입니다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E3929-7E06-4028-B075-3F7B6E08A1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12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CCBF7-93F3-D6F0-CC23-1B889CAF8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0B57A2-094E-94CF-BE08-15E3300B6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A0768-68DE-8F7D-98EF-30A87A83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ED4F5-4E9C-C602-F5B5-AF8B3CA5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B157E-1828-3E04-375E-583742EB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11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CE81B-9F79-3FF2-E345-72035539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BA6DDD-055F-13AE-5666-68480DE56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7E0DD-2D89-1628-8DF1-C95F0729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CC963-A944-11F4-097D-057AD6DE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39BD6-BC6A-C9F2-0221-C35A855D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7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531662-B008-01B0-27EE-CD593EB40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163F76-BEB6-FDAB-D4BA-93F974D35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CF302-1D2D-6784-CBFD-AB7E6DA6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1ABB0-2232-45A9-3B2B-6D2648EF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C3C74-26FC-3930-C1EE-8A2F68DB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8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2391A-55EE-C035-9CB7-404767D6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E20BCE-6710-A4F4-9D92-D10AB42DD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B035A-BB84-EBA7-F07F-D9E4F66C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90DD2-D102-C650-CE3C-CD6EA704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62ACF-117D-251F-97AC-C57C7F85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F798C-3ACF-532A-3596-11785788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F43040-92D9-5784-C8B9-255F2912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E66D4-A0D1-0800-7FB8-549E0761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E4BDB-4BE5-331F-2C3A-FE38C55A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577F1A-2560-EC0B-8C37-B27C26FF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04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5DE5B-7DBD-9B1A-0227-88010101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EA688-C32B-80E0-B3FA-8850A401B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3A831-CAE7-D094-4722-A7B6A6D6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5FC2E-C088-D781-6ABB-74DD9D21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11AF7-1EEA-0877-2DFB-144794EA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358485-4295-20A0-4B27-9DCFF993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3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6B776-201A-471D-F703-655D55AA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B75-355E-E775-D286-8E25446BD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239499-33CD-599B-39A7-A03D9849E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565D22-7B4D-5FB9-C857-A8BA91D97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301283-D658-9999-A0C9-825D9882C9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849E38-824B-2561-CCD1-67A3B754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7C4C7-C10D-8168-5CC2-2D09D764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68440E-06BD-CCA8-02BC-629E51C1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0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62FF3-7C8C-25B1-A932-A30BA118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BFB34E-A7C8-A870-6A1E-2BC16F06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AF48C6-6D52-B14D-938F-DC99649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8C7AE5-0D5D-B4EA-A358-B195E478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85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9339AA-046C-15D3-1C97-5473606F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27E2A1-C033-4B66-13C8-3CF6AE6D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8AB064-EBA7-2698-BEF3-EE526B6E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4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C24C2-C77D-3206-1D0D-244ED1E4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33219-26C1-596B-5BB8-4529F663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0BAB1-545E-9E9E-682D-BC98760A2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02714A-1C02-8D0F-122E-BDC5AD29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A935F0-DD64-10ED-C369-01DA1738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A1CEC-79ED-FDDE-793B-EAAA09EF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6AA9-7B65-F29B-DB7A-841BA1B3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723724-2D80-1744-9F26-8BC52740F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BC5DD3-C6DA-6C3B-239C-0AE3DC13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29E14B-2DDB-1022-9E4A-2A8FA1F9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A9EDE1-A2DB-A038-0D4F-81DFC0E4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A6C22-24E5-991A-3A28-407A195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59DE9A-E615-2C0E-1791-FF53A820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A1EF2-67B2-B555-18CC-A8CA93B28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663DE-BC33-DC04-4B79-878B29474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F1E0B5-D740-48F6-A2A2-059BB88CE136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5FC2F-D79A-A1BE-B626-F58C3B4E4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955C1-88EC-1A11-6008-EDD361268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02B44A-FF6B-48F2-806E-DC690EC3CB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irkorea.or.kr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8EA33D-17D5-688C-E1EA-8C4A9C217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766" y="1146412"/>
            <a:ext cx="9606820" cy="2402006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dirty="0"/>
              <a:t>대기 오염물질 데이터를 활용한</a:t>
            </a:r>
            <a:br>
              <a:rPr lang="en-US" altLang="ko-KR" sz="4800" dirty="0"/>
            </a:br>
            <a:r>
              <a:rPr lang="ko-KR" altLang="en-US" sz="4800" dirty="0"/>
              <a:t>미세먼지</a:t>
            </a:r>
            <a:r>
              <a:rPr lang="en-US" altLang="ko-KR" sz="4800" dirty="0"/>
              <a:t>(PM2.5, PM10) </a:t>
            </a:r>
            <a:r>
              <a:rPr lang="ko-KR" altLang="en-US" sz="4800" dirty="0"/>
              <a:t>예측모델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7C4974-F703-9640-6734-322459F78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765" y="4892722"/>
            <a:ext cx="6387155" cy="1078173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 err="1">
                <a:solidFill>
                  <a:srgbClr val="FFFFFF"/>
                </a:solidFill>
              </a:rPr>
              <a:t>팀명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ko-KR" altLang="en-US" dirty="0" err="1">
                <a:solidFill>
                  <a:srgbClr val="FFFFFF"/>
                </a:solidFill>
              </a:rPr>
              <a:t>딥학</a:t>
            </a:r>
            <a:endParaRPr lang="en-US" altLang="ko-KR" dirty="0">
              <a:solidFill>
                <a:srgbClr val="FFFFFF"/>
              </a:solidFill>
            </a:endParaRPr>
          </a:p>
          <a:p>
            <a:pPr algn="l"/>
            <a:r>
              <a:rPr lang="ko-KR" altLang="en-US" dirty="0">
                <a:solidFill>
                  <a:srgbClr val="FFFFFF"/>
                </a:solidFill>
              </a:rPr>
              <a:t>팀원 김기환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 err="1">
                <a:solidFill>
                  <a:srgbClr val="FFFFFF"/>
                </a:solidFill>
              </a:rPr>
              <a:t>최시유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예 띠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>
                <a:solidFill>
                  <a:srgbClr val="FFFFFF"/>
                </a:solidFill>
              </a:rPr>
              <a:t>하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김동영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 err="1">
                <a:solidFill>
                  <a:srgbClr val="FFFFFF"/>
                </a:solidFill>
              </a:rPr>
              <a:t>박규명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4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F9B39-5261-44F5-3F3D-8A02B41F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PM2.5</a:t>
            </a:r>
            <a:endParaRPr lang="ko-KR" altLang="en-US" dirty="0"/>
          </a:p>
        </p:txBody>
      </p:sp>
      <p:pic>
        <p:nvPicPr>
          <p:cNvPr id="13" name="내용 개체 틀 12" descr="그래프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CEBCB3-C5F4-B710-17EA-E4E8B2183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825625"/>
            <a:ext cx="10824411" cy="4351338"/>
          </a:xfr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D0392F-2B00-D6D0-2AB0-A71A7260B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85929"/>
              </p:ext>
            </p:extLst>
          </p:nvPr>
        </p:nvGraphicFramePr>
        <p:xfrm>
          <a:off x="10267949" y="254000"/>
          <a:ext cx="1762126" cy="34307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81063">
                  <a:extLst>
                    <a:ext uri="{9D8B030D-6E8A-4147-A177-3AD203B41FA5}">
                      <a16:colId xmlns:a16="http://schemas.microsoft.com/office/drawing/2014/main" val="851288311"/>
                    </a:ext>
                  </a:extLst>
                </a:gridCol>
                <a:gridCol w="881063">
                  <a:extLst>
                    <a:ext uri="{9D8B030D-6E8A-4147-A177-3AD203B41FA5}">
                      <a16:colId xmlns:a16="http://schemas.microsoft.com/office/drawing/2014/main" val="867962409"/>
                    </a:ext>
                  </a:extLst>
                </a:gridCol>
              </a:tblGrid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1827.00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0914165"/>
                  </a:ext>
                </a:extLst>
              </a:tr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14.16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78105510"/>
                  </a:ext>
                </a:extLst>
              </a:tr>
              <a:tr h="272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9.16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743635"/>
                  </a:ext>
                </a:extLst>
              </a:tr>
              <a:tr h="2722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602816461"/>
                  </a:ext>
                </a:extLst>
              </a:tr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8.00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581008238"/>
                  </a:ext>
                </a:extLst>
              </a:tr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12.00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330763993"/>
                  </a:ext>
                </a:extLst>
              </a:tr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18.00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914362976"/>
                  </a:ext>
                </a:extLst>
              </a:tr>
              <a:tr h="4765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107.00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33055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48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CF57-337D-ECDD-CD38-A72E118C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11FCC-6174-B5FF-1590-F3B73FBB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PM2.5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2912C0-3F42-56F6-44CB-4C6B5550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376363"/>
            <a:ext cx="8791575" cy="48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339E7-156F-C569-EB0C-0374BFC4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9270-296D-F81C-FB36-5CA89291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PM10</a:t>
            </a:r>
            <a:endParaRPr lang="ko-KR" altLang="en-US" dirty="0"/>
          </a:p>
        </p:txBody>
      </p:sp>
      <p:pic>
        <p:nvPicPr>
          <p:cNvPr id="6" name="내용 개체 틀 5" descr="텍스트, 라인, 그래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3526B1-36E1-FF47-A910-69F33C55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2550"/>
            <a:ext cx="9294376" cy="4900613"/>
          </a:xfr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740BA0-A149-50A1-E022-7A41491F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31014"/>
              </p:ext>
            </p:extLst>
          </p:nvPr>
        </p:nvGraphicFramePr>
        <p:xfrm>
          <a:off x="10259435" y="568325"/>
          <a:ext cx="1789689" cy="36261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08763">
                  <a:extLst>
                    <a:ext uri="{9D8B030D-6E8A-4147-A177-3AD203B41FA5}">
                      <a16:colId xmlns:a16="http://schemas.microsoft.com/office/drawing/2014/main" val="1160081367"/>
                    </a:ext>
                  </a:extLst>
                </a:gridCol>
                <a:gridCol w="780926">
                  <a:extLst>
                    <a:ext uri="{9D8B030D-6E8A-4147-A177-3AD203B41FA5}">
                      <a16:colId xmlns:a16="http://schemas.microsoft.com/office/drawing/2014/main" val="2099331652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1827.00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1281293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29.44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8513077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23.63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5038356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3.00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38938774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18.00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50617239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25.00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9444788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35.00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97171489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503.00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31337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81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857A9-089A-1FF8-0B81-8315324B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0A8B5-345C-FF40-9D25-7D9A7046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PM10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BD70C-9252-4392-9E12-488219B8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1528763"/>
            <a:ext cx="9382125" cy="47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75D00-A2F9-E373-8F22-FC8F516B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오존</a:t>
            </a:r>
          </a:p>
        </p:txBody>
      </p:sp>
      <p:pic>
        <p:nvPicPr>
          <p:cNvPr id="5" name="내용 개체 틀 4" descr="스크린샷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D05D39-C6B6-659C-6616-D52F4BCD1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1690688"/>
            <a:ext cx="9705974" cy="4351338"/>
          </a:xfr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82FD74-A2A1-D3B2-6FE1-462899719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58202"/>
              </p:ext>
            </p:extLst>
          </p:nvPr>
        </p:nvGraphicFramePr>
        <p:xfrm>
          <a:off x="10239375" y="2762250"/>
          <a:ext cx="1952625" cy="2500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39244">
                  <a:extLst>
                    <a:ext uri="{9D8B030D-6E8A-4147-A177-3AD203B41FA5}">
                      <a16:colId xmlns:a16="http://schemas.microsoft.com/office/drawing/2014/main" val="1139091926"/>
                    </a:ext>
                  </a:extLst>
                </a:gridCol>
                <a:gridCol w="1113381">
                  <a:extLst>
                    <a:ext uri="{9D8B030D-6E8A-4147-A177-3AD203B41FA5}">
                      <a16:colId xmlns:a16="http://schemas.microsoft.com/office/drawing/2014/main" val="1648514670"/>
                    </a:ext>
                  </a:extLst>
                </a:gridCol>
              </a:tblGrid>
              <a:tr h="223251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833039329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0.03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989395787"/>
                  </a:ext>
                </a:extLst>
              </a:tr>
              <a:tr h="3898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63829964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41718598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53878714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090682953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0.04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6382977"/>
                  </a:ext>
                </a:extLst>
              </a:tr>
              <a:tr h="223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0.07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469166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24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57885-6092-8280-4A8E-394DDD60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8A5B5-D916-CE4D-4B3D-359EEED8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이산화질소</a:t>
            </a:r>
          </a:p>
        </p:txBody>
      </p:sp>
      <p:pic>
        <p:nvPicPr>
          <p:cNvPr id="11" name="내용 개체 틀 10" descr="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7AA95F-13A4-D9F9-192C-F196A1F13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863725"/>
            <a:ext cx="9267825" cy="4351338"/>
          </a:xfr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C867852-7801-25FC-E259-240DF958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735049"/>
              </p:ext>
            </p:extLst>
          </p:nvPr>
        </p:nvGraphicFramePr>
        <p:xfrm>
          <a:off x="10239375" y="2448014"/>
          <a:ext cx="1714500" cy="31827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57250">
                  <a:extLst>
                    <a:ext uri="{9D8B030D-6E8A-4147-A177-3AD203B41FA5}">
                      <a16:colId xmlns:a16="http://schemas.microsoft.com/office/drawing/2014/main" val="283850307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172717561"/>
                    </a:ext>
                  </a:extLst>
                </a:gridCol>
              </a:tblGrid>
              <a:tr h="435166">
                <a:tc>
                  <a:txBody>
                    <a:bodyPr/>
                    <a:lstStyle/>
                    <a:p>
                      <a:pPr algn="ctr" fontAlgn="ctr"/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630976459"/>
                  </a:ext>
                </a:extLst>
              </a:tr>
              <a:tr h="4351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0.02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56819368"/>
                  </a:ext>
                </a:extLst>
              </a:tr>
              <a:tr h="248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2033774"/>
                  </a:ext>
                </a:extLst>
              </a:tr>
              <a:tr h="2486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79361972"/>
                  </a:ext>
                </a:extLst>
              </a:tr>
              <a:tr h="43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545228280"/>
                  </a:ext>
                </a:extLst>
              </a:tr>
              <a:tr h="43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507523750"/>
                  </a:ext>
                </a:extLst>
              </a:tr>
              <a:tr h="43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0.02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974319831"/>
                  </a:ext>
                </a:extLst>
              </a:tr>
              <a:tr h="4351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0.04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4673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1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BC5E-3205-CD80-6EA2-37A25DD5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68F2F-207D-15FE-5F2B-88A56A7C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오존</a:t>
            </a:r>
            <a:r>
              <a:rPr lang="en-US" altLang="ko-KR" dirty="0"/>
              <a:t>				</a:t>
            </a:r>
            <a:r>
              <a:rPr lang="ko-KR" altLang="en-US" dirty="0"/>
              <a:t>이산화 질소</a:t>
            </a:r>
          </a:p>
        </p:txBody>
      </p:sp>
      <p:pic>
        <p:nvPicPr>
          <p:cNvPr id="7" name="내용 개체 틀 6" descr="텍스트, 스크린샷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532787-0603-0ECC-FB50-5C167400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6" y="2057927"/>
            <a:ext cx="5277587" cy="3829584"/>
          </a:xfrm>
        </p:spPr>
      </p:pic>
      <p:pic>
        <p:nvPicPr>
          <p:cNvPr id="9" name="그림 8" descr="텍스트, 스크린샷, 그래프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E0BB71-0377-8F88-E3D7-5EB1667CB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59" y="2057927"/>
            <a:ext cx="5382376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3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7C94-D3C2-5446-AA36-C30235FA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2F61F-F1EC-3256-162A-8E1F05A1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일산화탄소</a:t>
            </a:r>
          </a:p>
        </p:txBody>
      </p:sp>
      <p:pic>
        <p:nvPicPr>
          <p:cNvPr id="4" name="내용 개체 틀 3" descr="텍스트, 스크린샷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8D035E-AFD2-EECB-6847-CB25604BB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825625"/>
            <a:ext cx="9420226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8E69DD-5DBE-1F6D-3026-D1546DA49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9894"/>
              </p:ext>
            </p:extLst>
          </p:nvPr>
        </p:nvGraphicFramePr>
        <p:xfrm>
          <a:off x="10277475" y="2442065"/>
          <a:ext cx="1752600" cy="311845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295267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699981013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0.43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99245068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0.08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456455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0.25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63141333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0.40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07620858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0.40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14083279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0.50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2354457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9086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92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5580-CA2D-FB55-D465-B4AA6615A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911F4-D28E-A019-5C2B-AA2E4476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아황산가스</a:t>
            </a:r>
          </a:p>
        </p:txBody>
      </p:sp>
      <p:pic>
        <p:nvPicPr>
          <p:cNvPr id="4" name="내용 개체 틀 3" descr="라인, 도표, 그래프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3AFC8B-F4A7-768A-8D00-1291D76DB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825625"/>
            <a:ext cx="9686925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C1948E-A7B2-DC28-78ED-C477D7900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519431"/>
              </p:ext>
            </p:extLst>
          </p:nvPr>
        </p:nvGraphicFramePr>
        <p:xfrm>
          <a:off x="10372724" y="2337488"/>
          <a:ext cx="1819274" cy="311845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09637">
                  <a:extLst>
                    <a:ext uri="{9D8B030D-6E8A-4147-A177-3AD203B41FA5}">
                      <a16:colId xmlns:a16="http://schemas.microsoft.com/office/drawing/2014/main" val="1532890960"/>
                    </a:ext>
                  </a:extLst>
                </a:gridCol>
                <a:gridCol w="909637">
                  <a:extLst>
                    <a:ext uri="{9D8B030D-6E8A-4147-A177-3AD203B41FA5}">
                      <a16:colId xmlns:a16="http://schemas.microsoft.com/office/drawing/2014/main" val="825089595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0.0026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0052280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40889955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410622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0.002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13542691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0.002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0089891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0.003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100847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0.09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60820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40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CE4-8B35-6C7E-597E-943CAF2B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4A945-8460-12F4-2CA0-95C54275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일산화탄소 </a:t>
            </a:r>
            <a:r>
              <a:rPr lang="en-US" altLang="ko-KR" dirty="0"/>
              <a:t>		</a:t>
            </a:r>
            <a:r>
              <a:rPr lang="ko-KR" altLang="en-US" dirty="0"/>
              <a:t>아황산가스</a:t>
            </a:r>
          </a:p>
        </p:txBody>
      </p:sp>
      <p:pic>
        <p:nvPicPr>
          <p:cNvPr id="4" name="그림 3" descr="텍스트, 스크린샷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6FDD48-05B2-300E-97C0-98475055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1791189"/>
            <a:ext cx="5430008" cy="4010585"/>
          </a:xfrm>
          <a:prstGeom prst="rect">
            <a:avLst/>
          </a:prstGeom>
        </p:spPr>
      </p:pic>
      <p:pic>
        <p:nvPicPr>
          <p:cNvPr id="10" name="그림 9" descr="텍스트, 스크린샷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27105B-45EE-7C87-02F0-3AD511F27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58" y="1881689"/>
            <a:ext cx="5439534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6A2F90-3048-78A6-ABC1-DCE6F71C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996BC-CF28-5398-CB75-B9B52B70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대기 오염물질</a:t>
            </a:r>
            <a:r>
              <a:rPr lang="en-US" altLang="ko-KR" sz="3200" dirty="0"/>
              <a:t>(PM2.5, PM10, </a:t>
            </a:r>
            <a:r>
              <a:rPr lang="ko-KR" altLang="en-US" sz="3200" dirty="0"/>
              <a:t>이산화질소</a:t>
            </a:r>
            <a:r>
              <a:rPr lang="en-US" altLang="ko-KR" sz="3200" dirty="0"/>
              <a:t>(NO2),</a:t>
            </a:r>
            <a:br>
              <a:rPr lang="en-US" altLang="ko-KR" sz="3200" dirty="0"/>
            </a:br>
            <a:r>
              <a:rPr lang="ko-KR" altLang="en-US" sz="3200" dirty="0"/>
              <a:t>아황산</a:t>
            </a:r>
            <a:r>
              <a:rPr lang="en-US" altLang="ko-KR" sz="3200" dirty="0"/>
              <a:t>(SO2), </a:t>
            </a:r>
            <a:r>
              <a:rPr lang="ko-KR" altLang="en-US" sz="3200" dirty="0"/>
              <a:t>일산화탄소</a:t>
            </a:r>
            <a:r>
              <a:rPr lang="en-US" altLang="ko-KR" sz="3200" dirty="0"/>
              <a:t>(CO), </a:t>
            </a:r>
            <a:r>
              <a:rPr lang="ko-KR" altLang="en-US" sz="3200" dirty="0"/>
              <a:t>등</a:t>
            </a:r>
            <a:r>
              <a:rPr lang="en-US" altLang="ko-KR" sz="3200" dirty="0"/>
              <a:t>) </a:t>
            </a:r>
            <a:r>
              <a:rPr lang="ko-KR" altLang="en-US" sz="3200" dirty="0"/>
              <a:t>과</a:t>
            </a:r>
            <a:br>
              <a:rPr lang="en-US" altLang="ko-KR" sz="3200" dirty="0"/>
            </a:br>
            <a:r>
              <a:rPr lang="ko-KR" altLang="en-US" sz="3200" dirty="0"/>
              <a:t>기온</a:t>
            </a:r>
            <a:r>
              <a:rPr lang="en-US" altLang="ko-KR" sz="3200" dirty="0"/>
              <a:t>, </a:t>
            </a:r>
            <a:r>
              <a:rPr lang="ko-KR" altLang="en-US" sz="3200" dirty="0"/>
              <a:t>습도 등의 기상정보를 입력 받아 미세먼지</a:t>
            </a:r>
            <a:br>
              <a:rPr lang="en-US" altLang="ko-KR" sz="3200" dirty="0"/>
            </a:br>
            <a:r>
              <a:rPr lang="ko-KR" altLang="en-US" sz="3200" dirty="0"/>
              <a:t>지표</a:t>
            </a:r>
            <a:r>
              <a:rPr lang="en-US" altLang="ko-KR" sz="3200" dirty="0"/>
              <a:t>(PM2.5, PM10)</a:t>
            </a:r>
            <a:r>
              <a:rPr lang="ko-KR" altLang="en-US" sz="3200" dirty="0"/>
              <a:t>에 대한 </a:t>
            </a:r>
            <a:r>
              <a:rPr lang="ko-KR" altLang="en-US" sz="3200" u="sng" dirty="0"/>
              <a:t>이전 </a:t>
            </a:r>
            <a:r>
              <a:rPr lang="en-US" altLang="ko-KR" sz="3200" u="sng" dirty="0"/>
              <a:t>7</a:t>
            </a:r>
            <a:r>
              <a:rPr lang="ko-KR" altLang="en-US" sz="3200" u="sng" dirty="0" err="1"/>
              <a:t>일정보</a:t>
            </a:r>
            <a:r>
              <a:rPr lang="ko-KR" altLang="en-US" sz="3200" u="sng" dirty="0"/>
              <a:t> 기반 다음날 예측을 출력으로 </a:t>
            </a:r>
            <a:r>
              <a:rPr lang="ko-KR" altLang="en-US" sz="3200" u="sng" dirty="0" err="1"/>
              <a:t>하는모델</a:t>
            </a:r>
            <a:r>
              <a:rPr lang="ko-KR" altLang="en-US" sz="3200" dirty="0"/>
              <a:t> 만들기</a:t>
            </a:r>
            <a:endParaRPr lang="en-US" altLang="ko-KR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44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70C4-9DE7-042B-4FFD-BB9686C1D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DEF4F-D5F1-CE49-20B3-29A30A4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평균기온</a:t>
            </a:r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4" name="내용 개체 틀 3" descr="그래프, 라인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02D7E-3B01-36F5-0EA9-C546263C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825625"/>
            <a:ext cx="9286875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AEEF2B-6F83-5E45-1E3A-C33EE449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58128"/>
              </p:ext>
            </p:extLst>
          </p:nvPr>
        </p:nvGraphicFramePr>
        <p:xfrm>
          <a:off x="10153648" y="2442065"/>
          <a:ext cx="1733552" cy="311845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6776">
                  <a:extLst>
                    <a:ext uri="{9D8B030D-6E8A-4147-A177-3AD203B41FA5}">
                      <a16:colId xmlns:a16="http://schemas.microsoft.com/office/drawing/2014/main" val="3884819959"/>
                    </a:ext>
                  </a:extLst>
                </a:gridCol>
                <a:gridCol w="866776">
                  <a:extLst>
                    <a:ext uri="{9D8B030D-6E8A-4147-A177-3AD203B41FA5}">
                      <a16:colId xmlns:a16="http://schemas.microsoft.com/office/drawing/2014/main" val="853963247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15.83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67414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8.24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13141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-8.20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4890762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9.25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650372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16.70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31579112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22.80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4818967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30.90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43304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1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68433-69A6-6ED3-5712-A4E54A5E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30005-5A94-4C59-D3EC-0BF23A60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평균풍속</a:t>
            </a:r>
            <a:r>
              <a:rPr lang="en-US" altLang="ko-KR" dirty="0"/>
              <a:t>(m/s)</a:t>
            </a:r>
            <a:endParaRPr lang="ko-KR" altLang="en-US" dirty="0"/>
          </a:p>
        </p:txBody>
      </p:sp>
      <p:pic>
        <p:nvPicPr>
          <p:cNvPr id="4" name="내용 개체 틀 3" descr="그래프, 라인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129388-02FC-BFA5-D47D-FB63299E9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825625"/>
            <a:ext cx="9848851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9FEE759-20F8-8A39-0D89-0377EA4E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37644"/>
              </p:ext>
            </p:extLst>
          </p:nvPr>
        </p:nvGraphicFramePr>
        <p:xfrm>
          <a:off x="10267950" y="2311400"/>
          <a:ext cx="1876426" cy="311845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38213">
                  <a:extLst>
                    <a:ext uri="{9D8B030D-6E8A-4147-A177-3AD203B41FA5}">
                      <a16:colId xmlns:a16="http://schemas.microsoft.com/office/drawing/2014/main" val="1105911320"/>
                    </a:ext>
                  </a:extLst>
                </a:gridCol>
                <a:gridCol w="938213">
                  <a:extLst>
                    <a:ext uri="{9D8B030D-6E8A-4147-A177-3AD203B41FA5}">
                      <a16:colId xmlns:a16="http://schemas.microsoft.com/office/drawing/2014/main" val="3027077571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3.20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3844905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1.19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98956304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7397203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2.40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22535961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3.00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9752449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3.70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52522639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11796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5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FE5E3-EBAA-A69A-0880-EB600AAC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FD6A9-2352-78AD-8CC8-8AD7A9F6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평균기온 </a:t>
            </a:r>
            <a:r>
              <a:rPr lang="en-US" altLang="ko-KR" dirty="0"/>
              <a:t>		</a:t>
            </a:r>
            <a:r>
              <a:rPr lang="ko-KR" altLang="en-US" dirty="0"/>
              <a:t>평균풍속</a:t>
            </a:r>
          </a:p>
        </p:txBody>
      </p:sp>
      <p:pic>
        <p:nvPicPr>
          <p:cNvPr id="7" name="그림 6" descr="텍스트, 라인, 스크린샷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807F2D-CE7F-92A2-E84A-9800A1718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3" y="1928813"/>
            <a:ext cx="5478206" cy="3917160"/>
          </a:xfrm>
          <a:prstGeom prst="rect">
            <a:avLst/>
          </a:prstGeom>
        </p:spPr>
      </p:pic>
      <p:pic>
        <p:nvPicPr>
          <p:cNvPr id="9" name="그림 8" descr="텍스트, 스크린샷, 폰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EEAB8E-019F-53BC-141D-6E033A123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6890"/>
            <a:ext cx="5632777" cy="39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B075-B220-A730-9E03-674438BB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B057-D592-7310-0895-B9409DA7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평균상대습도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pic>
        <p:nvPicPr>
          <p:cNvPr id="4" name="내용 개체 틀 3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33E737-CEA0-6A9F-70F7-401FFDD2E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825625"/>
            <a:ext cx="9401175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AE88EF-E61D-4211-1DE3-2403335AB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95919"/>
              </p:ext>
            </p:extLst>
          </p:nvPr>
        </p:nvGraphicFramePr>
        <p:xfrm>
          <a:off x="10306050" y="2337488"/>
          <a:ext cx="1516376" cy="332761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58188">
                  <a:extLst>
                    <a:ext uri="{9D8B030D-6E8A-4147-A177-3AD203B41FA5}">
                      <a16:colId xmlns:a16="http://schemas.microsoft.com/office/drawing/2014/main" val="19892000"/>
                    </a:ext>
                  </a:extLst>
                </a:gridCol>
                <a:gridCol w="758188">
                  <a:extLst>
                    <a:ext uri="{9D8B030D-6E8A-4147-A177-3AD203B41FA5}">
                      <a16:colId xmlns:a16="http://schemas.microsoft.com/office/drawing/2014/main" val="1204429794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64.27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4119032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17.61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8949012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19.50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0130188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50.30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0112001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65.40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177556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78.00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6296188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100.00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240243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608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1B9A-E10E-F5E1-8B84-81CB954C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C8BC6-8ACA-FF01-D6ED-7BAD059A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평균현지기압</a:t>
            </a:r>
            <a:r>
              <a:rPr lang="en-US" altLang="ko-KR" dirty="0"/>
              <a:t>(</a:t>
            </a:r>
            <a:r>
              <a:rPr lang="en-US" altLang="ko-KR" dirty="0" err="1"/>
              <a:t>hPa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 descr="그래프, 라인, 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6B4ED2-1E67-6553-F8E4-29F9C78E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4" y="1825625"/>
            <a:ext cx="8886825" cy="4351338"/>
          </a:xfr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15BBCEA-A2EA-EFAF-6459-C96DF442F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81412"/>
              </p:ext>
            </p:extLst>
          </p:nvPr>
        </p:nvGraphicFramePr>
        <p:xfrm>
          <a:off x="10163174" y="2359025"/>
          <a:ext cx="1800224" cy="311845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00112">
                  <a:extLst>
                    <a:ext uri="{9D8B030D-6E8A-4147-A177-3AD203B41FA5}">
                      <a16:colId xmlns:a16="http://schemas.microsoft.com/office/drawing/2014/main" val="85421021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4165282389"/>
                    </a:ext>
                  </a:extLst>
                </a:gridCol>
              </a:tblGrid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평균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1007.13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73650265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표준편차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7.16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47654205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dirty="0">
                          <a:effectLst/>
                        </a:rPr>
                        <a:t>최소</a:t>
                      </a:r>
                      <a:endParaRPr lang="en-US" sz="1400" b="1" dirty="0">
                        <a:effectLst/>
                      </a:endParaRP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981.10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8477056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25%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1001.70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96625853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50%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1007.30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02179742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effectLst/>
                        </a:rPr>
                        <a:t>75%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1012.70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277857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max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1025.60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091622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15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D783-D89C-B683-27E6-41B2C72DB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48F2A-DD7B-3D6F-59C1-91CB92A6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평균상대습도 </a:t>
            </a:r>
            <a:r>
              <a:rPr lang="en-US" altLang="ko-KR" dirty="0"/>
              <a:t>		</a:t>
            </a:r>
            <a:r>
              <a:rPr lang="ko-KR" altLang="en-US" dirty="0"/>
              <a:t>평균현지기압</a:t>
            </a:r>
          </a:p>
        </p:txBody>
      </p:sp>
      <p:pic>
        <p:nvPicPr>
          <p:cNvPr id="6" name="그림 5" descr="텍스트, 스크린샷, 폰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D5C6ACE-DE88-F90B-2485-522286F80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9" y="1766626"/>
            <a:ext cx="5420481" cy="3743847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AF50E5-190B-74D9-62B7-F5DB9906C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67" y="1804726"/>
            <a:ext cx="530616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56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E572E-6FE8-14C0-3E09-8B3598E0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896"/>
            <a:ext cx="10515600" cy="6234546"/>
          </a:xfrm>
        </p:spPr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개월 혹은 </a:t>
            </a:r>
            <a:r>
              <a:rPr lang="en-US" altLang="ko-KR" dirty="0"/>
              <a:t>12</a:t>
            </a:r>
            <a:r>
              <a:rPr lang="ko-KR" altLang="en-US" dirty="0"/>
              <a:t>개월 단위의 주기가 나타남을 확인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봄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겨울에 따라</a:t>
            </a:r>
            <a:endParaRPr lang="en-US" altLang="ko-KR" dirty="0"/>
          </a:p>
          <a:p>
            <a:r>
              <a:rPr lang="en-US" altLang="ko-KR" dirty="0"/>
              <a:t>PM2.5, PM10</a:t>
            </a:r>
            <a:r>
              <a:rPr lang="ko-KR" altLang="en-US" dirty="0"/>
              <a:t>은 겨울</a:t>
            </a:r>
            <a:r>
              <a:rPr lang="en-US" altLang="ko-KR" dirty="0"/>
              <a:t>~</a:t>
            </a:r>
            <a:r>
              <a:rPr lang="ko-KR" altLang="en-US" dirty="0"/>
              <a:t>봄에 증가 여름</a:t>
            </a:r>
            <a:r>
              <a:rPr lang="en-US" altLang="ko-KR" dirty="0"/>
              <a:t>~</a:t>
            </a:r>
            <a:r>
              <a:rPr lang="ko-KR" altLang="en-US" dirty="0"/>
              <a:t>가을에 감소</a:t>
            </a:r>
            <a:endParaRPr lang="en-US" altLang="ko-KR" dirty="0"/>
          </a:p>
          <a:p>
            <a:r>
              <a:rPr lang="ko-KR" altLang="en-US" dirty="0"/>
              <a:t>오존은 여름</a:t>
            </a:r>
            <a:r>
              <a:rPr lang="en-US" altLang="ko-KR" dirty="0"/>
              <a:t>, </a:t>
            </a:r>
            <a:r>
              <a:rPr lang="ko-KR" altLang="en-US" dirty="0"/>
              <a:t>겨울에 감소 봄</a:t>
            </a:r>
            <a:r>
              <a:rPr lang="en-US" altLang="ko-KR" dirty="0"/>
              <a:t>, </a:t>
            </a:r>
            <a:r>
              <a:rPr lang="ko-KR" altLang="en-US" dirty="0"/>
              <a:t>가을에 증가</a:t>
            </a:r>
            <a:r>
              <a:rPr lang="en-US" altLang="ko-KR" dirty="0"/>
              <a:t>(6</a:t>
            </a:r>
            <a:r>
              <a:rPr lang="ko-KR" altLang="en-US" dirty="0"/>
              <a:t>개월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이산화 질소는 가을</a:t>
            </a:r>
            <a:r>
              <a:rPr lang="en-US" altLang="ko-KR" dirty="0"/>
              <a:t>,</a:t>
            </a:r>
            <a:r>
              <a:rPr lang="ko-KR" altLang="en-US" dirty="0"/>
              <a:t> 겨울동안 증가</a:t>
            </a:r>
            <a:r>
              <a:rPr lang="en-US" altLang="ko-KR" dirty="0"/>
              <a:t>, </a:t>
            </a:r>
            <a:r>
              <a:rPr lang="ko-KR" altLang="en-US" dirty="0"/>
              <a:t>겨울 말에서 여름까지 감소</a:t>
            </a:r>
            <a:endParaRPr lang="en-US" altLang="ko-KR" dirty="0"/>
          </a:p>
          <a:p>
            <a:r>
              <a:rPr lang="ko-KR" altLang="en-US" dirty="0"/>
              <a:t>일산화 질소는 여름에 감소</a:t>
            </a:r>
            <a:r>
              <a:rPr lang="en-US" altLang="ko-KR" dirty="0"/>
              <a:t>, </a:t>
            </a:r>
            <a:r>
              <a:rPr lang="ko-KR" altLang="en-US" dirty="0"/>
              <a:t>겨울에 증가 </a:t>
            </a:r>
            <a:r>
              <a:rPr lang="en-US" altLang="ko-KR" dirty="0"/>
              <a:t>1</a:t>
            </a:r>
            <a:r>
              <a:rPr lang="ko-KR" altLang="en-US" dirty="0"/>
              <a:t>년 주기를 보이며</a:t>
            </a:r>
            <a:endParaRPr lang="en-US" altLang="ko-KR" dirty="0"/>
          </a:p>
          <a:p>
            <a:r>
              <a:rPr lang="ko-KR" altLang="en-US" dirty="0"/>
              <a:t>아황산가스는 </a:t>
            </a:r>
            <a:r>
              <a:rPr lang="en-US" altLang="ko-KR" dirty="0"/>
              <a:t>1</a:t>
            </a:r>
            <a:r>
              <a:rPr lang="ko-KR" altLang="en-US" dirty="0"/>
              <a:t>년 단위로 유사한 패턴이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317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50491-3DF0-B340-0D16-A8EC3CDC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52D85-333E-81D6-3629-681B3BF5E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평균 기온과 평균 상대습도는 여름에 증가 겨울에 감소하며</a:t>
            </a:r>
            <a:br>
              <a:rPr lang="en-US" altLang="ko-KR" dirty="0"/>
            </a:br>
            <a:r>
              <a:rPr lang="ko-KR" altLang="en-US" dirty="0"/>
              <a:t>전체적으로 증가하는 추세를 보이며</a:t>
            </a:r>
            <a:endParaRPr lang="en-US" altLang="ko-KR" dirty="0"/>
          </a:p>
          <a:p>
            <a:r>
              <a:rPr lang="ko-KR" altLang="en-US" dirty="0"/>
              <a:t>평균현지기압은 겨울에 증가 여름에 감소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평균풍속은 </a:t>
            </a:r>
            <a:r>
              <a:rPr lang="en-US" altLang="ko-KR" dirty="0"/>
              <a:t>1</a:t>
            </a:r>
            <a:r>
              <a:rPr lang="ko-KR" altLang="en-US" dirty="0"/>
              <a:t>년 주기의 반복적인 패턴을 보이는 것을</a:t>
            </a:r>
            <a:br>
              <a:rPr lang="en-US" altLang="ko-KR" dirty="0"/>
            </a:br>
            <a:r>
              <a:rPr lang="ko-KR" altLang="en-US" dirty="0"/>
              <a:t>확인하였습니다</a:t>
            </a:r>
            <a:r>
              <a:rPr lang="en-US" altLang="ko-KR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평균기온</a:t>
            </a:r>
            <a:r>
              <a:rPr lang="en-US" altLang="ko-KR" dirty="0"/>
              <a:t>, </a:t>
            </a:r>
            <a:r>
              <a:rPr lang="ko-KR" altLang="en-US" dirty="0"/>
              <a:t>평균상대습도를 제외한 데이터에 대해서는 황사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태풍 등 자연적 요인에 의한 이상치를 </a:t>
            </a:r>
            <a:r>
              <a:rPr lang="ko-KR" altLang="en-US" dirty="0" err="1"/>
              <a:t>처리해야할</a:t>
            </a:r>
            <a:r>
              <a:rPr lang="ko-KR" altLang="en-US" dirty="0"/>
              <a:t> 필요성을</a:t>
            </a:r>
            <a:br>
              <a:rPr lang="en-US" altLang="ko-KR" dirty="0"/>
            </a:br>
            <a:r>
              <a:rPr lang="ko-KR" altLang="en-US" dirty="0"/>
              <a:t>확인했습니다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562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8736-482B-C0C6-4152-F87A8AD4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676AF-6E55-6EBF-366B-43F011BE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importance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E768A-0BFB-5F97-75EE-50AE61BC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Permutation importance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pm10 </a:t>
            </a:r>
            <a:r>
              <a:rPr lang="ko-KR" altLang="en-US" dirty="0"/>
              <a:t>예측</a:t>
            </a:r>
            <a:r>
              <a:rPr lang="en-US" altLang="ko-KR" dirty="0"/>
              <a:t>					pm2.5 </a:t>
            </a:r>
            <a:r>
              <a:rPr lang="ko-KR" altLang="en-US" dirty="0"/>
              <a:t>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3A530B-F8B1-9C8F-2B65-6BBF540D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62" y="3201194"/>
            <a:ext cx="3777045" cy="24884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90F380-9E9F-5E2A-F6D8-9F4FBD67B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26" y="3210718"/>
            <a:ext cx="3867652" cy="24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5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B8FE5-6E89-4591-B76E-9DCB96BB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importance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59A33-7815-1797-0CEE-A42697AAD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PM10 </a:t>
            </a:r>
            <a:r>
              <a:rPr lang="ko-KR" altLang="en-US" dirty="0"/>
              <a:t>예측에서는 </a:t>
            </a:r>
            <a:r>
              <a:rPr lang="en-US" altLang="ko-KR" dirty="0"/>
              <a:t>PM2.5</a:t>
            </a:r>
            <a:r>
              <a:rPr lang="ko-KR" altLang="en-US" dirty="0"/>
              <a:t>가 </a:t>
            </a:r>
            <a:r>
              <a:rPr lang="en-US" altLang="ko-KR" dirty="0"/>
              <a:t>PM2.5</a:t>
            </a:r>
            <a:r>
              <a:rPr lang="ko-KR" altLang="en-US" dirty="0"/>
              <a:t>예측에서는 </a:t>
            </a:r>
            <a:r>
              <a:rPr lang="en-US" altLang="ko-KR" dirty="0"/>
              <a:t>PM10</a:t>
            </a:r>
            <a:r>
              <a:rPr lang="ko-KR" altLang="en-US" dirty="0"/>
              <a:t>이 가장</a:t>
            </a:r>
            <a:br>
              <a:rPr lang="en-US" altLang="ko-KR" dirty="0"/>
            </a:br>
            <a:r>
              <a:rPr lang="ko-KR" altLang="en-US" dirty="0"/>
              <a:t>중요한 </a:t>
            </a:r>
            <a:r>
              <a:rPr lang="en-US" altLang="ko-KR" dirty="0"/>
              <a:t>feature</a:t>
            </a:r>
            <a:r>
              <a:rPr lang="ko-KR" altLang="en-US" dirty="0"/>
              <a:t>로 확인</a:t>
            </a:r>
            <a:endParaRPr lang="en-US" altLang="ko-KR" dirty="0"/>
          </a:p>
          <a:p>
            <a:r>
              <a:rPr lang="ko-KR" altLang="en-US" dirty="0"/>
              <a:t>이외의 기상요소</a:t>
            </a:r>
            <a:r>
              <a:rPr lang="en-US" altLang="ko-KR" dirty="0"/>
              <a:t>, </a:t>
            </a:r>
            <a:r>
              <a:rPr lang="ko-KR" altLang="en-US" dirty="0"/>
              <a:t>대기오염물질들은 </a:t>
            </a:r>
            <a:r>
              <a:rPr lang="en-US" altLang="ko-KR" dirty="0"/>
              <a:t>0.02~0.07</a:t>
            </a:r>
            <a:r>
              <a:rPr lang="ko-KR" altLang="en-US" dirty="0"/>
              <a:t>사이의 중요도를 가짐</a:t>
            </a:r>
            <a:endParaRPr lang="en-US" altLang="ko-KR" dirty="0"/>
          </a:p>
          <a:p>
            <a:r>
              <a:rPr lang="ko-KR" altLang="en-US" dirty="0"/>
              <a:t>미세먼지 지표를 중요 </a:t>
            </a:r>
            <a:r>
              <a:rPr lang="en-US" altLang="ko-KR" dirty="0"/>
              <a:t>feature</a:t>
            </a:r>
            <a:r>
              <a:rPr lang="ko-KR" altLang="en-US" dirty="0"/>
              <a:t>로 하여 나머지 기상</a:t>
            </a:r>
            <a:r>
              <a:rPr lang="en-US" altLang="ko-KR" dirty="0"/>
              <a:t>, </a:t>
            </a:r>
            <a:r>
              <a:rPr lang="ko-KR" altLang="en-US" dirty="0"/>
              <a:t>대기오염물질 요소들을 보조 </a:t>
            </a:r>
            <a:r>
              <a:rPr lang="en-US" altLang="ko-KR" dirty="0"/>
              <a:t>feature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1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DCBE-EED4-A749-DFE6-25E8F03F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70CF3-1B98-F36D-A134-15C0D1BE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사용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9F248-4247-369F-1E11-00368F8CA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364378"/>
            <a:ext cx="9941319" cy="3777802"/>
          </a:xfrm>
        </p:spPr>
        <p:txBody>
          <a:bodyPr anchor="ctr">
            <a:normAutofit/>
          </a:bodyPr>
          <a:lstStyle/>
          <a:p>
            <a:r>
              <a:rPr lang="en-US" altLang="ko-KR" sz="3200" dirty="0" err="1"/>
              <a:t>numpy</a:t>
            </a:r>
            <a:endParaRPr lang="en-US" altLang="ko-KR" sz="3200" dirty="0"/>
          </a:p>
          <a:p>
            <a:r>
              <a:rPr lang="en-US" altLang="ko-KR" sz="3200" dirty="0"/>
              <a:t>Pandas</a:t>
            </a:r>
          </a:p>
          <a:p>
            <a:r>
              <a:rPr lang="en-US" altLang="ko-KR" sz="3200" dirty="0" err="1"/>
              <a:t>Keras</a:t>
            </a:r>
            <a:endParaRPr lang="en-US" altLang="ko-KR" sz="3200" dirty="0"/>
          </a:p>
          <a:p>
            <a:r>
              <a:rPr lang="en-US" altLang="ko-KR" sz="3200" dirty="0" err="1"/>
              <a:t>statsmodels</a:t>
            </a:r>
            <a:endParaRPr lang="en-US" altLang="ko-KR" sz="3200" dirty="0"/>
          </a:p>
          <a:p>
            <a:r>
              <a:rPr lang="en-US" altLang="ko-KR" sz="3200" dirty="0"/>
              <a:t>Matplotlib</a:t>
            </a:r>
          </a:p>
          <a:p>
            <a:r>
              <a:rPr lang="en-US" altLang="ko-KR" sz="3200" dirty="0" err="1"/>
              <a:t>Jupyter</a:t>
            </a:r>
            <a:r>
              <a:rPr lang="en-US" altLang="ko-KR" sz="3200" dirty="0"/>
              <a:t> notebook</a:t>
            </a:r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38650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E0274-03F7-6BDC-84AA-DB6D9808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7BA87-9861-FF36-BCDC-89C0525ED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Target</a:t>
            </a:r>
            <a:r>
              <a:rPr lang="ko-KR" altLang="en-US" dirty="0"/>
              <a:t> 이 될 </a:t>
            </a:r>
            <a:r>
              <a:rPr lang="en-US" altLang="ko-KR" dirty="0"/>
              <a:t>pm2.5, pm10</a:t>
            </a:r>
            <a:r>
              <a:rPr lang="ko-KR" altLang="en-US" dirty="0"/>
              <a:t>의 이동평균을 </a:t>
            </a:r>
            <a:r>
              <a:rPr lang="en-US" altLang="ko-KR" dirty="0"/>
              <a:t>feature </a:t>
            </a:r>
            <a:r>
              <a:rPr lang="ko-KR" altLang="en-US" dirty="0"/>
              <a:t>로 추가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추세 정보를 반영하는 데이터 추가하기 위함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일</a:t>
            </a:r>
            <a:r>
              <a:rPr lang="en-US" altLang="ko-KR" dirty="0"/>
              <a:t>(1</a:t>
            </a:r>
            <a:r>
              <a:rPr lang="ko-KR" altLang="en-US" dirty="0"/>
              <a:t>주</a:t>
            </a:r>
            <a:r>
              <a:rPr lang="en-US" altLang="ko-KR" dirty="0"/>
              <a:t>) 30</a:t>
            </a:r>
            <a:r>
              <a:rPr lang="ko-KR" altLang="en-US" dirty="0"/>
              <a:t>일</a:t>
            </a:r>
            <a:r>
              <a:rPr lang="en-US" altLang="ko-KR" dirty="0"/>
              <a:t>(1</a:t>
            </a:r>
            <a:r>
              <a:rPr lang="ko-KR" altLang="en-US" dirty="0"/>
              <a:t>달</a:t>
            </a:r>
            <a:r>
              <a:rPr lang="en-US" altLang="ko-KR" dirty="0"/>
              <a:t>)</a:t>
            </a:r>
            <a:r>
              <a:rPr lang="ko-KR" altLang="en-US" dirty="0"/>
              <a:t>에 대한 이동평균을 추가하여 주간추세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월간추세의 정보를 추가</a:t>
            </a:r>
            <a:endParaRPr lang="en-US" altLang="ko-KR" dirty="0"/>
          </a:p>
          <a:p>
            <a:r>
              <a:rPr lang="ko-KR" altLang="en-US" dirty="0"/>
              <a:t>하루 전 정보</a:t>
            </a:r>
            <a:r>
              <a:rPr lang="en-US" altLang="ko-KR" dirty="0"/>
              <a:t>(lag1)</a:t>
            </a:r>
            <a:r>
              <a:rPr lang="ko-KR" altLang="en-US" dirty="0"/>
              <a:t>를 추가하여 이전 값에 대한 정보도 입력으로 추가</a:t>
            </a:r>
            <a:endParaRPr lang="en-US" altLang="ko-KR" dirty="0"/>
          </a:p>
          <a:p>
            <a:r>
              <a:rPr lang="ko-KR" altLang="en-US" dirty="0"/>
              <a:t>계절 정보</a:t>
            </a:r>
            <a:r>
              <a:rPr lang="en-US" altLang="ko-KR" dirty="0"/>
              <a:t>(spring, summer, autumn, winter)</a:t>
            </a:r>
            <a:r>
              <a:rPr lang="ko-KR" altLang="en-US" dirty="0"/>
              <a:t>를 원</a:t>
            </a:r>
            <a:r>
              <a:rPr lang="en-US" altLang="ko-KR" dirty="0"/>
              <a:t>-</a:t>
            </a:r>
            <a:r>
              <a:rPr lang="ko-KR" altLang="en-US" dirty="0"/>
              <a:t>핫 인코딩하여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4060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B4426A-0E47-A490-F1B4-9D502C8CF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20" y="744415"/>
            <a:ext cx="10833159" cy="44314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40179-48CA-295E-A93C-4A8788517D4F}"/>
              </a:ext>
            </a:extLst>
          </p:cNvPr>
          <p:cNvSpPr txBox="1"/>
          <p:nvPr/>
        </p:nvSpPr>
        <p:spPr>
          <a:xfrm>
            <a:off x="657224" y="5743575"/>
            <a:ext cx="1083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• 7</a:t>
            </a:r>
            <a:r>
              <a:rPr lang="ko-KR" altLang="en-US" sz="2000" dirty="0"/>
              <a:t>일</a:t>
            </a:r>
            <a:r>
              <a:rPr lang="en-US" altLang="ko-KR" sz="2000" dirty="0"/>
              <a:t>(1</a:t>
            </a:r>
            <a:r>
              <a:rPr lang="ko-KR" altLang="en-US" sz="2000" dirty="0"/>
              <a:t>주</a:t>
            </a:r>
            <a:r>
              <a:rPr lang="en-US" altLang="ko-KR" sz="2000" dirty="0"/>
              <a:t>), 30</a:t>
            </a:r>
            <a:r>
              <a:rPr lang="ko-KR" altLang="en-US" sz="2000" dirty="0"/>
              <a:t>일</a:t>
            </a:r>
            <a:r>
              <a:rPr lang="en-US" altLang="ko-KR" sz="2000" dirty="0"/>
              <a:t>(1</a:t>
            </a:r>
            <a:r>
              <a:rPr lang="ko-KR" altLang="en-US" sz="2000" dirty="0"/>
              <a:t>달</a:t>
            </a:r>
            <a:r>
              <a:rPr lang="en-US" altLang="ko-KR" sz="2000" dirty="0"/>
              <a:t>)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pm2.5, pm10</a:t>
            </a:r>
            <a:r>
              <a:rPr lang="ko-KR" altLang="en-US" sz="2000" dirty="0"/>
              <a:t>의 이동평균을 추가</a:t>
            </a:r>
          </a:p>
        </p:txBody>
      </p:sp>
    </p:spTree>
    <p:extLst>
      <p:ext uri="{BB962C8B-B14F-4D97-AF65-F5344CB8AC3E}">
        <p14:creationId xmlns:p14="http://schemas.microsoft.com/office/powerpoint/2010/main" val="3226309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8716-E259-886C-552A-95AD36C75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2A23-1EC2-FB39-66D6-B93415863D7F}"/>
              </a:ext>
            </a:extLst>
          </p:cNvPr>
          <p:cNvSpPr txBox="1"/>
          <p:nvPr/>
        </p:nvSpPr>
        <p:spPr>
          <a:xfrm>
            <a:off x="679420" y="5846814"/>
            <a:ext cx="1083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• </a:t>
            </a:r>
            <a:r>
              <a:rPr lang="ko-KR" altLang="en-US" sz="2000" dirty="0" err="1"/>
              <a:t>하루전</a:t>
            </a:r>
            <a:r>
              <a:rPr lang="ko-KR" altLang="en-US" sz="2000" dirty="0"/>
              <a:t> 정보</a:t>
            </a:r>
            <a:r>
              <a:rPr lang="en-US" altLang="ko-KR" sz="2000" dirty="0"/>
              <a:t>(lag) ,</a:t>
            </a:r>
            <a:r>
              <a:rPr lang="ko-KR" altLang="en-US" sz="2000" dirty="0"/>
              <a:t>계절 정보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A790E-962A-CD55-3763-9EE82C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3" y="132737"/>
            <a:ext cx="750945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0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EBE7-CA5C-64CA-2412-DBDBE3227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51494C-22ED-610A-1228-81F733C8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9750"/>
            <a:ext cx="10360231" cy="2837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0CA60-BB6B-A550-721E-C66F3972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3763"/>
            <a:ext cx="10360231" cy="32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6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E994-B3A3-9EA5-419D-DAFF95AF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689186-5CD1-2AF2-00FA-8CD4BA42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37" y="0"/>
            <a:ext cx="9432758" cy="3345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EAE514-47DA-04D7-61FC-15A693B3A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537" y="3345431"/>
            <a:ext cx="9496926" cy="33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17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A6AA-F966-5807-1DAB-8AAB7F59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7C398-6D60-CBB9-1725-0171916A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PM10,PM2.5,</a:t>
            </a:r>
            <a:r>
              <a:rPr lang="ko-KR" altLang="en-US" sz="2000" dirty="0"/>
              <a:t>오존</a:t>
            </a:r>
            <a:r>
              <a:rPr lang="en-US" altLang="ko-KR" sz="2000" dirty="0"/>
              <a:t>,</a:t>
            </a:r>
            <a:r>
              <a:rPr lang="ko-KR" altLang="en-US" sz="2000" dirty="0"/>
              <a:t>이산화질소</a:t>
            </a:r>
            <a:r>
              <a:rPr lang="en-US" altLang="ko-KR" sz="2000" dirty="0"/>
              <a:t>,</a:t>
            </a:r>
            <a:r>
              <a:rPr lang="ko-KR" altLang="en-US" sz="2000" dirty="0"/>
              <a:t>일산화탄소</a:t>
            </a:r>
            <a:r>
              <a:rPr lang="en-US" altLang="ko-KR" sz="2000" dirty="0"/>
              <a:t>,</a:t>
            </a:r>
            <a:r>
              <a:rPr lang="ko-KR" altLang="en-US" sz="2000" dirty="0" err="1"/>
              <a:t>이황산가스</a:t>
            </a:r>
            <a:r>
              <a:rPr lang="en-US" altLang="ko-KR" sz="2000" dirty="0"/>
              <a:t>,</a:t>
            </a:r>
            <a:r>
              <a:rPr lang="ko-KR" altLang="en-US" sz="2000" dirty="0"/>
              <a:t>평균기온</a:t>
            </a:r>
            <a:r>
              <a:rPr lang="en-US" altLang="ko-KR" sz="2000" dirty="0"/>
              <a:t>,</a:t>
            </a:r>
            <a:r>
              <a:rPr lang="ko-KR" altLang="en-US" sz="2000" dirty="0"/>
              <a:t>평균풍속</a:t>
            </a:r>
            <a:r>
              <a:rPr lang="en-US" altLang="ko-KR" sz="2000" dirty="0"/>
              <a:t>,</a:t>
            </a:r>
            <a:r>
              <a:rPr lang="ko-KR" altLang="en-US" sz="2000" dirty="0"/>
              <a:t>평균 상대습도</a:t>
            </a:r>
            <a:r>
              <a:rPr lang="en-US" altLang="ko-KR" sz="2000" dirty="0"/>
              <a:t>, </a:t>
            </a:r>
            <a:r>
              <a:rPr lang="ko-KR" altLang="en-US" sz="2000" dirty="0"/>
              <a:t>평균 현지기압</a:t>
            </a:r>
            <a:r>
              <a:rPr lang="en-US" altLang="ko-KR" sz="2000" dirty="0"/>
              <a:t>,PM2.5(MA7),PM2.5(MA30),PM10(MA7),PM10(MA30)</a:t>
            </a:r>
          </a:p>
          <a:p>
            <a:r>
              <a:rPr lang="ko-KR" altLang="en-US" sz="2000" dirty="0"/>
              <a:t>일부 상관계수가 낮은 </a:t>
            </a:r>
            <a:r>
              <a:rPr lang="en-US" altLang="ko-KR" sz="2000" dirty="0"/>
              <a:t>feature</a:t>
            </a:r>
            <a:r>
              <a:rPr lang="ko-KR" altLang="en-US" sz="2000" dirty="0"/>
              <a:t>가 타겟과 낮은 상관계수를 보여줬지만 상관계수는 선형관계만 보여주므로 비선형 </a:t>
            </a:r>
            <a:r>
              <a:rPr lang="en-US" altLang="ko-KR" sz="2000" dirty="0"/>
              <a:t>feature</a:t>
            </a:r>
            <a:r>
              <a:rPr lang="ko-KR" altLang="en-US" sz="2000" dirty="0"/>
              <a:t>도 모델 성능에 기여 </a:t>
            </a:r>
            <a:r>
              <a:rPr lang="ko-KR" altLang="en-US" sz="2000" dirty="0" err="1"/>
              <a:t>할수</a:t>
            </a:r>
            <a:r>
              <a:rPr lang="ko-KR" altLang="en-US" sz="2000" dirty="0"/>
              <a:t> 있다고 판단하여 모든 </a:t>
            </a:r>
            <a:r>
              <a:rPr lang="en-US" altLang="ko-KR" sz="2000" dirty="0"/>
              <a:t>feature</a:t>
            </a:r>
            <a:r>
              <a:rPr lang="ko-KR" altLang="en-US" sz="2000" dirty="0"/>
              <a:t>을 사용해 모델이 시계열적</a:t>
            </a:r>
            <a:r>
              <a:rPr lang="en-US" altLang="ko-KR" sz="2000" dirty="0"/>
              <a:t>,</a:t>
            </a:r>
            <a:r>
              <a:rPr lang="ko-KR" altLang="en-US" sz="2000" dirty="0"/>
              <a:t>비선형적으로 다양한 관계를 </a:t>
            </a:r>
            <a:r>
              <a:rPr lang="ko-KR" altLang="en-US" sz="2000" dirty="0" err="1"/>
              <a:t>학습하도록함</a:t>
            </a:r>
            <a:r>
              <a:rPr lang="en-US" altLang="ko-KR" sz="2000" dirty="0"/>
              <a:t>. </a:t>
            </a:r>
            <a:r>
              <a:rPr lang="ko-KR" altLang="en-US" sz="2000" dirty="0"/>
              <a:t>또한 </a:t>
            </a:r>
            <a:r>
              <a:rPr lang="en-US" altLang="ko-KR" sz="2000" dirty="0"/>
              <a:t>feature</a:t>
            </a:r>
            <a:r>
              <a:rPr lang="ko-KR" altLang="en-US" sz="2000" dirty="0"/>
              <a:t>가 너무 적으면 모델이 학습할 정보가 부족해서 </a:t>
            </a:r>
            <a:r>
              <a:rPr lang="en-US" altLang="ko-KR" sz="2000" dirty="0"/>
              <a:t>feature</a:t>
            </a:r>
            <a:r>
              <a:rPr lang="ko-KR" altLang="en-US" sz="2000" dirty="0"/>
              <a:t>을 유지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439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F3B1-1017-D4F6-7CE8-5C1DEF545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7A56D-C375-F441-EBEC-80C32101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Preprocessing – </a:t>
            </a:r>
            <a:r>
              <a:rPr lang="ko-KR" altLang="en-US" sz="4800" dirty="0"/>
              <a:t>이상치 처리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3FAF42A-270B-5F7F-0130-704DF1E38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계절성이 강한 데이터이기에 </a:t>
            </a:r>
            <a:r>
              <a:rPr lang="en-US" altLang="ko-KR" dirty="0"/>
              <a:t>STL </a:t>
            </a:r>
            <a:r>
              <a:rPr lang="ko-KR" altLang="en-US" dirty="0"/>
              <a:t>분해 후 </a:t>
            </a:r>
            <a:r>
              <a:rPr lang="ko-KR" altLang="en-US" dirty="0" err="1"/>
              <a:t>잔차를</a:t>
            </a:r>
            <a:r>
              <a:rPr lang="ko-KR" altLang="en-US" dirty="0"/>
              <a:t> 이용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IQR </a:t>
            </a:r>
            <a:r>
              <a:rPr lang="ko-KR" altLang="en-US" dirty="0" err="1"/>
              <a:t>방식사용하여</a:t>
            </a:r>
            <a:r>
              <a:rPr lang="en-US" altLang="ko-KR" dirty="0"/>
              <a:t> </a:t>
            </a:r>
            <a:r>
              <a:rPr lang="ko-KR" altLang="en-US" dirty="0"/>
              <a:t>이상치를 정의 후 이상치를</a:t>
            </a:r>
            <a:br>
              <a:rPr lang="en-US" altLang="ko-KR" dirty="0"/>
            </a:br>
            <a:r>
              <a:rPr lang="en-US" altLang="ko-KR" dirty="0"/>
              <a:t>null</a:t>
            </a:r>
            <a:r>
              <a:rPr lang="ko-KR" altLang="en-US" dirty="0"/>
              <a:t>으로 변환</a:t>
            </a:r>
            <a:r>
              <a:rPr lang="en-US" altLang="ko-KR" dirty="0"/>
              <a:t> </a:t>
            </a:r>
            <a:r>
              <a:rPr lang="ko-KR" altLang="en-US" dirty="0"/>
              <a:t>합니다</a:t>
            </a:r>
            <a:endParaRPr lang="en-US" altLang="ko-KR" dirty="0"/>
          </a:p>
          <a:p>
            <a:r>
              <a:rPr lang="ko-KR" altLang="en-US" dirty="0"/>
              <a:t>변환된 </a:t>
            </a:r>
            <a:r>
              <a:rPr lang="en-US" altLang="ko-KR" dirty="0"/>
              <a:t>null </a:t>
            </a:r>
            <a:r>
              <a:rPr lang="ko-KR" altLang="en-US" dirty="0"/>
              <a:t>값을 </a:t>
            </a:r>
            <a:r>
              <a:rPr lang="ko-KR" altLang="en-US" dirty="0" err="1"/>
              <a:t>선형보간방식을</a:t>
            </a:r>
            <a:r>
              <a:rPr lang="ko-KR" altLang="en-US" dirty="0"/>
              <a:t> 사용하여 처리합니다</a:t>
            </a:r>
          </a:p>
        </p:txBody>
      </p:sp>
    </p:spTree>
    <p:extLst>
      <p:ext uri="{BB962C8B-B14F-4D97-AF65-F5344CB8AC3E}">
        <p14:creationId xmlns:p14="http://schemas.microsoft.com/office/powerpoint/2010/main" val="1609216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B6793-545A-19EA-F5C8-D4791880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STL + IQR + </a:t>
            </a:r>
            <a:r>
              <a:rPr lang="ko-KR" altLang="en-US" dirty="0" err="1"/>
              <a:t>선형보간을</a:t>
            </a:r>
            <a:r>
              <a:rPr lang="ko-KR" altLang="en-US" dirty="0"/>
              <a:t> 이용해 </a:t>
            </a:r>
            <a:r>
              <a:rPr lang="en-US" altLang="ko-KR" dirty="0"/>
              <a:t>PM2.5 </a:t>
            </a:r>
            <a:r>
              <a:rPr lang="ko-KR" altLang="en-US" dirty="0"/>
              <a:t>이상치를 처리하는 방법을 </a:t>
            </a:r>
            <a:r>
              <a:rPr lang="ko-KR" altLang="en-US" dirty="0" err="1"/>
              <a:t>사용하는이유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0D988-79EF-2DC7-6F6D-DCB04453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500" dirty="0"/>
              <a:t>STL </a:t>
            </a:r>
            <a:r>
              <a:rPr lang="ko-KR" altLang="en-US" sz="1500" dirty="0"/>
              <a:t>분해를 사용하는 이유 </a:t>
            </a:r>
            <a:r>
              <a:rPr lang="en-US" altLang="ko-KR" sz="1500" dirty="0"/>
              <a:t>: PM2.5,PM10</a:t>
            </a:r>
            <a:r>
              <a:rPr lang="ko-KR" altLang="en-US" sz="1500" dirty="0"/>
              <a:t>은 계절성과 추세가 뚜렷한 시계열 데이터</a:t>
            </a:r>
            <a:r>
              <a:rPr lang="en-US" altLang="ko-KR" sz="1500" dirty="0"/>
              <a:t>(</a:t>
            </a:r>
            <a:r>
              <a:rPr lang="ko-KR" altLang="en-US" sz="1500" dirty="0"/>
              <a:t>겨울철 고농도</a:t>
            </a:r>
            <a:r>
              <a:rPr lang="en-US" altLang="ko-KR" sz="1500" dirty="0"/>
              <a:t>, </a:t>
            </a:r>
            <a:r>
              <a:rPr lang="ko-KR" altLang="en-US" sz="1500" dirty="0"/>
              <a:t>봄철 황사 등</a:t>
            </a:r>
            <a:r>
              <a:rPr lang="en-US" altLang="ko-KR" sz="1500" dirty="0"/>
              <a:t>)</a:t>
            </a:r>
            <a:r>
              <a:rPr lang="ko-KR" altLang="en-US" sz="1500" dirty="0"/>
              <a:t>의 구조적 패턴을 분리해 이해 및 분석을 </a:t>
            </a:r>
            <a:r>
              <a:rPr lang="ko-KR" altLang="en-US" sz="1500" dirty="0" err="1"/>
              <a:t>용이하게함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기존에 </a:t>
            </a:r>
            <a:r>
              <a:rPr lang="en-US" altLang="ko-KR" sz="1500" dirty="0"/>
              <a:t>IQR</a:t>
            </a:r>
            <a:r>
              <a:rPr lang="ko-KR" altLang="en-US" sz="1500" dirty="0"/>
              <a:t>이상치 삭제를 이용하여 이상치 처리를 </a:t>
            </a:r>
            <a:r>
              <a:rPr lang="ko-KR" altLang="en-US" sz="1500" dirty="0" err="1"/>
              <a:t>하려고했으나</a:t>
            </a:r>
            <a:r>
              <a:rPr lang="ko-KR" altLang="en-US" sz="1500" dirty="0"/>
              <a:t> 시계열데이터에 </a:t>
            </a:r>
            <a:r>
              <a:rPr lang="ko-KR" altLang="en-US" sz="1500" dirty="0" err="1"/>
              <a:t>맞지않는거같아서</a:t>
            </a:r>
            <a:r>
              <a:rPr lang="ko-KR" altLang="en-US" sz="1500" dirty="0"/>
              <a:t> 변경</a:t>
            </a:r>
            <a:r>
              <a:rPr lang="en-US" altLang="ko-KR" sz="1500" dirty="0"/>
              <a:t>)</a:t>
            </a:r>
          </a:p>
          <a:p>
            <a:pPr>
              <a:buNone/>
            </a:pPr>
            <a:r>
              <a:rPr lang="en-US" altLang="ko-KR" sz="1500" dirty="0"/>
              <a:t>STL </a:t>
            </a:r>
            <a:r>
              <a:rPr lang="ko-KR" altLang="en-US" sz="1500" dirty="0"/>
              <a:t>분해의 구성 요소</a:t>
            </a:r>
            <a:r>
              <a:rPr lang="en-US" altLang="ko-KR" sz="1500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sz="1500" dirty="0"/>
              <a:t>추세</a:t>
            </a:r>
            <a:br>
              <a:rPr lang="ko-KR" altLang="en-US" sz="1500" dirty="0"/>
            </a:br>
            <a:r>
              <a:rPr lang="ko-KR" altLang="en-US" sz="1500" dirty="0"/>
              <a:t>→ 시간이 지남에 따라 데이터가 증가하거나 감소하는 장기적인 변화</a:t>
            </a:r>
          </a:p>
          <a:p>
            <a:pPr>
              <a:buFont typeface="+mj-lt"/>
              <a:buAutoNum type="arabicPeriod"/>
            </a:pPr>
            <a:r>
              <a:rPr lang="ko-KR" altLang="en-US" sz="1500" dirty="0"/>
              <a:t>계절성</a:t>
            </a:r>
            <a:br>
              <a:rPr lang="ko-KR" altLang="en-US" sz="1500" dirty="0"/>
            </a:br>
            <a:r>
              <a:rPr lang="ko-KR" altLang="en-US" sz="1500" dirty="0"/>
              <a:t>→ 일정한 주기로 반복되는 패턴</a:t>
            </a:r>
          </a:p>
          <a:p>
            <a:pPr>
              <a:buFont typeface="+mj-lt"/>
              <a:buAutoNum type="arabicPeriod"/>
            </a:pPr>
            <a:r>
              <a:rPr lang="ko-KR" altLang="en-US" sz="1500" dirty="0" err="1"/>
              <a:t>잔차</a:t>
            </a:r>
            <a:br>
              <a:rPr lang="ko-KR" altLang="en-US" sz="1500" dirty="0"/>
            </a:br>
            <a:r>
              <a:rPr lang="ko-KR" altLang="en-US" sz="1500" dirty="0"/>
              <a:t>→ 추세와 계절성을 제거한 뒤 남는 불규칙한 변동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이상치를 </a:t>
            </a:r>
            <a:r>
              <a:rPr lang="en-US" altLang="ko-KR" sz="1500" dirty="0" err="1"/>
              <a:t>NaN</a:t>
            </a:r>
            <a:r>
              <a:rPr lang="ko-KR" altLang="en-US" sz="1500" dirty="0"/>
              <a:t>으로 바꾸고 보간</a:t>
            </a:r>
            <a:r>
              <a:rPr lang="en-US" altLang="ko-KR" sz="1500" dirty="0"/>
              <a:t>(interpolation)</a:t>
            </a:r>
            <a:r>
              <a:rPr lang="ko-KR" altLang="en-US" sz="1500" dirty="0"/>
              <a:t>하는 이유 </a:t>
            </a:r>
            <a:r>
              <a:rPr lang="en-US" altLang="ko-KR" sz="1500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이상치를 제거하면 시계열 연속성이 끊기고, 학습 데이터 손실 발생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보간은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이상치 구간을 정상 값의 패턴에 맞게 자연스럽게 복원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특히 </a:t>
            </a:r>
            <a:r>
              <a:rPr kumimoji="0" lang="ko-KR" altLang="ko-KR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선형보간은</a:t>
            </a: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시간 순서 기반 예측에 적합하며,</a:t>
            </a:r>
            <a:b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왜곡 없이 연속적인 시계열 유지 가능</a:t>
            </a:r>
          </a:p>
          <a:p>
            <a:pPr marL="0" indent="0">
              <a:buNone/>
            </a:pPr>
            <a:r>
              <a:rPr lang="en-US" altLang="ko-KR" sz="1500" dirty="0"/>
              <a:t>STL </a:t>
            </a:r>
            <a:r>
              <a:rPr lang="ko-KR" altLang="en-US" sz="1500" dirty="0"/>
              <a:t>분해는 계절성과 추세가 뚜렷한 단일 시계열 컬럼에 적용되는 방식이므로 </a:t>
            </a:r>
            <a:r>
              <a:rPr lang="en-US" altLang="ko-KR" sz="1500" dirty="0"/>
              <a:t>pm2.5</a:t>
            </a:r>
            <a:r>
              <a:rPr lang="ko-KR" altLang="en-US" sz="1500" dirty="0"/>
              <a:t>와 </a:t>
            </a:r>
            <a:r>
              <a:rPr lang="en-US" altLang="ko-KR" sz="1500" dirty="0"/>
              <a:t>pm10 </a:t>
            </a:r>
            <a:r>
              <a:rPr lang="ko-KR" altLang="en-US" sz="1500" dirty="0"/>
              <a:t>칼럼에만 적용</a:t>
            </a:r>
            <a:endParaRPr lang="en-US" altLang="ko-KR" sz="1500" dirty="0"/>
          </a:p>
          <a:p>
            <a:pPr marL="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827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14467-50E0-F111-DD1A-13AEE3F7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STL + IQR + </a:t>
            </a:r>
            <a:r>
              <a:rPr lang="ko-KR" altLang="en-US" sz="3000" dirty="0" err="1"/>
              <a:t>선형보간을</a:t>
            </a:r>
            <a:r>
              <a:rPr lang="ko-KR" altLang="en-US" sz="3000" dirty="0"/>
              <a:t> 이용해 </a:t>
            </a:r>
            <a:r>
              <a:rPr lang="en-US" altLang="ko-KR" sz="3000" dirty="0"/>
              <a:t>PM2.5 </a:t>
            </a:r>
            <a:r>
              <a:rPr lang="ko-KR" altLang="en-US" sz="3000" dirty="0"/>
              <a:t>이상치를 처리 결과</a:t>
            </a:r>
          </a:p>
        </p:txBody>
      </p:sp>
      <p:pic>
        <p:nvPicPr>
          <p:cNvPr id="6" name="내용 개체 틀 5" descr="스크린샷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A1586C-5CEC-69C0-8CBA-82E3A67D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4" y="1548449"/>
            <a:ext cx="10515600" cy="21907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21876F-2C39-612B-6F88-D293BCCC0D3B}"/>
              </a:ext>
            </a:extLst>
          </p:cNvPr>
          <p:cNvSpPr txBox="1"/>
          <p:nvPr/>
        </p:nvSpPr>
        <p:spPr>
          <a:xfrm>
            <a:off x="1281792" y="3739243"/>
            <a:ext cx="100715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2021~2023년 동안 특정 시점에 급격히 튀는 값(50~100 이상) 존재</a:t>
            </a:r>
            <a:b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대부분 이상치로 탐지되어 보간 처리됨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보간된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결과는 전체적으로 계절 패턴을 유지하면서도 스파이크가 줄어들어</a:t>
            </a:r>
            <a:b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학습용 데이터로 더 적합하게 정제됨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이상치 분포가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겨울·봄에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집중됨 → 황사, 난방 등 환경적 요인 반영 가능성</a:t>
            </a:r>
          </a:p>
        </p:txBody>
      </p:sp>
    </p:spTree>
    <p:extLst>
      <p:ext uri="{BB962C8B-B14F-4D97-AF65-F5344CB8AC3E}">
        <p14:creationId xmlns:p14="http://schemas.microsoft.com/office/powerpoint/2010/main" val="2433548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795C3-E76C-5CF3-6218-766BA6E3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STL + IQR + </a:t>
            </a:r>
            <a:r>
              <a:rPr lang="ko-KR" altLang="en-US" sz="3000" dirty="0" err="1"/>
              <a:t>선형보간을</a:t>
            </a:r>
            <a:r>
              <a:rPr lang="ko-KR" altLang="en-US" sz="3000" dirty="0"/>
              <a:t> 이용해 </a:t>
            </a:r>
            <a:r>
              <a:rPr lang="en-US" altLang="ko-KR" sz="3000" dirty="0"/>
              <a:t>PM10 </a:t>
            </a:r>
            <a:r>
              <a:rPr lang="ko-KR" altLang="en-US" sz="3000" dirty="0"/>
              <a:t>이상치를 처리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07782-AFDC-94C1-FCB3-41DEE3BEBA8C}"/>
              </a:ext>
            </a:extLst>
          </p:cNvPr>
          <p:cNvSpPr txBox="1"/>
          <p:nvPr/>
        </p:nvSpPr>
        <p:spPr>
          <a:xfrm>
            <a:off x="1299582" y="3818900"/>
            <a:ext cx="93074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PM2.5</a:t>
            </a:r>
            <a:r>
              <a:rPr lang="ko-KR" altLang="en-US" sz="1600" dirty="0"/>
              <a:t>보다 훨씬 더 큰 폭의 스파이크가 존재함</a:t>
            </a:r>
            <a:br>
              <a:rPr lang="ko-KR" altLang="en-US" sz="1600" dirty="0"/>
            </a:br>
            <a:r>
              <a:rPr lang="ko-KR" altLang="en-US" sz="1600" dirty="0"/>
              <a:t>→ 예</a:t>
            </a:r>
            <a:r>
              <a:rPr lang="en-US" altLang="ko-KR" sz="1600" dirty="0"/>
              <a:t>: 500</a:t>
            </a:r>
            <a:r>
              <a:rPr lang="ko-KR" altLang="en-US" sz="1600" dirty="0"/>
              <a:t>이 넘는 </a:t>
            </a:r>
            <a:r>
              <a:rPr lang="ko-KR" altLang="en-US" sz="1600" dirty="0" err="1"/>
              <a:t>극단값</a:t>
            </a:r>
            <a:r>
              <a:rPr lang="en-US" altLang="ko-KR" sz="1600" dirty="0"/>
              <a:t>, </a:t>
            </a:r>
            <a:r>
              <a:rPr lang="ko-KR" altLang="en-US" sz="1600" dirty="0"/>
              <a:t>이 값은 명백한 이상치로 간주됨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이상치는 마찬가지로 특정 시기</a:t>
            </a:r>
            <a:r>
              <a:rPr lang="en-US" altLang="ko-KR" sz="1600" dirty="0"/>
              <a:t>(</a:t>
            </a:r>
            <a:r>
              <a:rPr lang="ko-KR" altLang="en-US" sz="1600" dirty="0"/>
              <a:t>겨울</a:t>
            </a:r>
            <a:r>
              <a:rPr lang="en-US" altLang="ko-KR" sz="1600" dirty="0"/>
              <a:t>~</a:t>
            </a:r>
            <a:r>
              <a:rPr lang="ko-KR" altLang="en-US" sz="1600" dirty="0"/>
              <a:t>봄</a:t>
            </a:r>
            <a:r>
              <a:rPr lang="en-US" altLang="ko-KR" sz="1600" dirty="0"/>
              <a:t>)</a:t>
            </a:r>
            <a:r>
              <a:rPr lang="ko-KR" altLang="en-US" sz="1600" dirty="0"/>
              <a:t>에 집중되어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전체적으로 보간 후 데이터는 더 완만하고 안정적인 시계열 형태를 가짐</a:t>
            </a:r>
          </a:p>
        </p:txBody>
      </p:sp>
      <p:pic>
        <p:nvPicPr>
          <p:cNvPr id="6" name="내용 개체 틀 5" descr="라인, 그래프, 도표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E9A05E-F2CA-801E-1B98-282FE0E19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0788"/>
            <a:ext cx="10515600" cy="2128212"/>
          </a:xfrm>
        </p:spPr>
      </p:pic>
    </p:spTree>
    <p:extLst>
      <p:ext uri="{BB962C8B-B14F-4D97-AF65-F5344CB8AC3E}">
        <p14:creationId xmlns:p14="http://schemas.microsoft.com/office/powerpoint/2010/main" val="165388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18A0-E998-97B0-4748-9183454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475F-FA28-D780-2B12-BAF0CDC2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Data Collecting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525E8-1864-AF37-259D-6096720C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352550"/>
            <a:ext cx="11601450" cy="5323030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대기정보 </a:t>
            </a:r>
            <a:r>
              <a:rPr lang="en-US" altLang="ko-KR" sz="3200" dirty="0"/>
              <a:t>–(PM2.5, PM10, </a:t>
            </a:r>
            <a:r>
              <a:rPr lang="ko-KR" altLang="en-US" sz="3200" dirty="0"/>
              <a:t>오존</a:t>
            </a:r>
            <a:r>
              <a:rPr lang="en-US" altLang="ko-KR" sz="3200" dirty="0"/>
              <a:t>, </a:t>
            </a:r>
            <a:r>
              <a:rPr lang="ko-KR" altLang="en-US" sz="3200" dirty="0"/>
              <a:t>이산화질소</a:t>
            </a:r>
            <a:r>
              <a:rPr lang="en-US" altLang="ko-KR" sz="3200" dirty="0"/>
              <a:t>, </a:t>
            </a:r>
            <a:r>
              <a:rPr lang="ko-KR" altLang="en-US" sz="3200" dirty="0"/>
              <a:t>아황산 가스</a:t>
            </a:r>
            <a:r>
              <a:rPr lang="en-US" altLang="ko-KR" sz="3200" dirty="0"/>
              <a:t>)</a:t>
            </a:r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정보 출처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air </a:t>
            </a:r>
            <a:r>
              <a:rPr lang="en-US" altLang="ko-KR" sz="3200" dirty="0" err="1"/>
              <a:t>korea</a:t>
            </a:r>
            <a:r>
              <a:rPr lang="en-US" altLang="ko-KR" sz="3200" dirty="0"/>
              <a:t>(</a:t>
            </a:r>
            <a:r>
              <a:rPr lang="en-US" altLang="ko-KR" sz="3200" dirty="0">
                <a:hlinkClick r:id="rId2"/>
              </a:rPr>
              <a:t>https://www.airkorea.or.kr</a:t>
            </a:r>
            <a:r>
              <a:rPr lang="en-US" altLang="ko-KR" sz="3200" dirty="0"/>
              <a:t>)</a:t>
            </a:r>
          </a:p>
          <a:p>
            <a:r>
              <a:rPr lang="ko-KR" altLang="en-US" sz="3200" dirty="0"/>
              <a:t> 기상정보 </a:t>
            </a:r>
            <a:r>
              <a:rPr lang="en-US" altLang="ko-KR" sz="3200" dirty="0"/>
              <a:t>– (</a:t>
            </a:r>
            <a:r>
              <a:rPr lang="ko-KR" altLang="en-US" sz="3200" dirty="0"/>
              <a:t>평균기온</a:t>
            </a:r>
            <a:r>
              <a:rPr lang="en-US" altLang="ko-KR" sz="3200" dirty="0"/>
              <a:t>, </a:t>
            </a:r>
            <a:r>
              <a:rPr lang="ko-KR" altLang="en-US" sz="3200" dirty="0"/>
              <a:t>평균풍속</a:t>
            </a:r>
            <a:r>
              <a:rPr lang="en-US" altLang="ko-KR" sz="3200" dirty="0"/>
              <a:t>, </a:t>
            </a:r>
            <a:r>
              <a:rPr lang="ko-KR" altLang="en-US" sz="3200" dirty="0"/>
              <a:t>평균상대습도</a:t>
            </a:r>
            <a:r>
              <a:rPr lang="en-US" altLang="ko-KR" sz="3200" dirty="0"/>
              <a:t>,</a:t>
            </a:r>
            <a:r>
              <a:rPr lang="ko-KR" altLang="en-US" sz="3200" dirty="0"/>
              <a:t>기압</a:t>
            </a:r>
            <a:r>
              <a:rPr lang="en-US" altLang="ko-KR" sz="3200" dirty="0"/>
              <a:t>)</a:t>
            </a:r>
          </a:p>
          <a:p>
            <a:r>
              <a:rPr lang="en-US" altLang="ko-KR" sz="3200" dirty="0"/>
              <a:t> </a:t>
            </a:r>
            <a:r>
              <a:rPr lang="ko-KR" altLang="en-US" sz="3200" dirty="0"/>
              <a:t>정보 출처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기상청자료개방포털</a:t>
            </a:r>
            <a:r>
              <a:rPr lang="en-US" altLang="ko-KR" sz="3200" dirty="0"/>
              <a:t>https://data.kma.go.kr/</a:t>
            </a:r>
          </a:p>
          <a:p>
            <a:pPr>
              <a:buFontTx/>
              <a:buChar char="-"/>
            </a:pPr>
            <a:r>
              <a:rPr lang="ko-KR" altLang="en-US" sz="3200" dirty="0" err="1"/>
              <a:t>대연동</a:t>
            </a:r>
            <a:r>
              <a:rPr lang="ko-KR" altLang="en-US" sz="3200" dirty="0"/>
              <a:t> 측정소 기준 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"/>
              </a:rPr>
              <a:t>부산 남구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"/>
              </a:rPr>
              <a:t>수영로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"/>
              </a:rPr>
              <a:t>196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Pretendard"/>
              </a:rPr>
              <a:t>번길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"/>
              </a:rPr>
              <a:t>80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Pretendard"/>
              </a:rPr>
              <a:t>부산공업고등학교 공동실습관 옥상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Pretendard"/>
              </a:rPr>
              <a:t>)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Pretendard"/>
              </a:rPr>
            </a:br>
            <a:br>
              <a:rPr lang="en-US" altLang="ko-KR" sz="2000" b="0" i="0" dirty="0">
                <a:solidFill>
                  <a:srgbClr val="000000"/>
                </a:solidFill>
                <a:effectLst/>
                <a:latin typeface="Pretendard"/>
              </a:rPr>
            </a:br>
            <a:r>
              <a:rPr lang="en-US" altLang="ko-KR" sz="3200" dirty="0"/>
              <a:t>2020.01.01 ~ 2024.12.31. </a:t>
            </a:r>
            <a:r>
              <a:rPr lang="ko-KR" altLang="en-US" sz="3200" dirty="0"/>
              <a:t>까지의 </a:t>
            </a:r>
            <a:r>
              <a:rPr lang="en-US" altLang="ko-KR" sz="3200" dirty="0"/>
              <a:t>5</a:t>
            </a:r>
            <a:r>
              <a:rPr lang="ko-KR" altLang="en-US" sz="3200" dirty="0"/>
              <a:t>년간의 일평균 정보를 </a:t>
            </a:r>
            <a:br>
              <a:rPr lang="en-US" altLang="ko-KR" sz="3200" dirty="0"/>
            </a:br>
            <a:r>
              <a:rPr lang="ko-KR" altLang="en-US" sz="3200" dirty="0"/>
              <a:t>수집하여 데이터셋을 제작하였습니다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267853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AE21A-1C27-8F4A-67E5-3322BC150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37164-A740-9733-D837-5056DB46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Preprocessing – </a:t>
            </a:r>
            <a:r>
              <a:rPr lang="ko-KR" altLang="en-US" sz="4800" dirty="0"/>
              <a:t>정규화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9904ABE-2492-1B06-7666-6017F8434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이상치와 </a:t>
            </a:r>
            <a:r>
              <a:rPr lang="ko-KR" altLang="en-US" dirty="0" err="1"/>
              <a:t>결측지를</a:t>
            </a:r>
            <a:r>
              <a:rPr lang="ko-KR" altLang="en-US" dirty="0"/>
              <a:t> 처리한 데이터를 정규화</a:t>
            </a:r>
            <a:endParaRPr lang="en-US" altLang="ko-KR" dirty="0"/>
          </a:p>
          <a:p>
            <a:r>
              <a:rPr lang="en-US" altLang="ko-KR" dirty="0"/>
              <a:t>0~1 </a:t>
            </a:r>
            <a:r>
              <a:rPr lang="ko-KR" altLang="en-US" dirty="0"/>
              <a:t>범위로 </a:t>
            </a:r>
            <a:r>
              <a:rPr lang="ko-KR" altLang="en-US" dirty="0" err="1"/>
              <a:t>정규화하여</a:t>
            </a:r>
            <a:r>
              <a:rPr lang="ko-KR" altLang="en-US" dirty="0"/>
              <a:t> 단위 영향을 없애고 모델이 모든 특성을 공평하게 고려하기 위해 </a:t>
            </a:r>
            <a:r>
              <a:rPr lang="en-US" altLang="ko-KR" dirty="0"/>
              <a:t>min-max </a:t>
            </a:r>
            <a:r>
              <a:rPr lang="ko-KR" altLang="en-US" dirty="0"/>
              <a:t>스케일링 사용 </a:t>
            </a:r>
            <a:endParaRPr lang="en-US" altLang="ko-KR" dirty="0"/>
          </a:p>
          <a:p>
            <a:r>
              <a:rPr lang="en-US" altLang="ko-KR" dirty="0"/>
              <a:t>PM2.5 </a:t>
            </a:r>
            <a:r>
              <a:rPr lang="ko-KR" altLang="en-US" dirty="0"/>
              <a:t>예측 데이터 </a:t>
            </a:r>
            <a:r>
              <a:rPr lang="en-US" altLang="ko-KR" dirty="0"/>
              <a:t>–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계절 제외하고 </a:t>
            </a:r>
            <a:r>
              <a:rPr lang="en-US" altLang="ko-KR" dirty="0"/>
              <a:t>min-max </a:t>
            </a:r>
            <a:r>
              <a:rPr lang="ko-KR" altLang="en-US" dirty="0"/>
              <a:t>스케일링</a:t>
            </a:r>
            <a:endParaRPr lang="en-US" altLang="ko-KR" dirty="0"/>
          </a:p>
          <a:p>
            <a:r>
              <a:rPr lang="en-US" altLang="ko-KR" dirty="0"/>
              <a:t>PM10 </a:t>
            </a:r>
            <a:r>
              <a:rPr lang="ko-KR" altLang="en-US" dirty="0"/>
              <a:t>예측 데이터 </a:t>
            </a:r>
            <a:r>
              <a:rPr lang="en-US" altLang="ko-KR" dirty="0"/>
              <a:t>–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계절 제외하고 </a:t>
            </a:r>
            <a:r>
              <a:rPr lang="en-US" altLang="ko-KR" dirty="0"/>
              <a:t>min-max </a:t>
            </a:r>
            <a:r>
              <a:rPr lang="ko-KR" altLang="en-US" dirty="0"/>
              <a:t>스케일링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147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3F25E-D763-16EA-60A8-A79E282D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PM2.5 </a:t>
            </a:r>
            <a:r>
              <a:rPr lang="ko-KR" altLang="en-US" dirty="0"/>
              <a:t>예측 데이터 정규화</a:t>
            </a:r>
          </a:p>
        </p:txBody>
      </p:sp>
      <p:pic>
        <p:nvPicPr>
          <p:cNvPr id="5" name="내용 개체 틀 4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FF7D97-E458-ADB6-9986-AC34864E4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3" y="1527190"/>
            <a:ext cx="9617273" cy="33226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3B79D-FF00-2ECD-D599-46FC748D63C1}"/>
              </a:ext>
            </a:extLst>
          </p:cNvPr>
          <p:cNvSpPr txBox="1"/>
          <p:nvPr/>
        </p:nvSpPr>
        <p:spPr>
          <a:xfrm>
            <a:off x="647283" y="5151120"/>
            <a:ext cx="944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스케일링사용 날짜</a:t>
            </a:r>
            <a:r>
              <a:rPr lang="en-US" altLang="ko-KR" dirty="0"/>
              <a:t> </a:t>
            </a:r>
            <a:r>
              <a:rPr lang="ko-KR" altLang="en-US" dirty="0"/>
              <a:t>계절 제외 하고 스케일링</a:t>
            </a:r>
            <a:endParaRPr lang="en-US" altLang="ko-KR" dirty="0"/>
          </a:p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제외이유</a:t>
            </a:r>
            <a:r>
              <a:rPr lang="en-US" altLang="ko-KR" dirty="0"/>
              <a:t>: </a:t>
            </a:r>
            <a:r>
              <a:rPr lang="ko-KR" altLang="en-US" dirty="0"/>
              <a:t>날짜는 문자열 또는 시간 변수이기 때문에 스케일링의 의미가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495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05EF-FDCE-18C6-BD87-61CC799D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B5709-E72D-F586-C622-9F2A1D9A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PM10 </a:t>
            </a:r>
            <a:r>
              <a:rPr lang="ko-KR" altLang="en-US" dirty="0"/>
              <a:t>예측 데이터 정규화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D0A49-BE8C-89DD-7FA8-40D45645B774}"/>
              </a:ext>
            </a:extLst>
          </p:cNvPr>
          <p:cNvSpPr txBox="1"/>
          <p:nvPr/>
        </p:nvSpPr>
        <p:spPr>
          <a:xfrm>
            <a:off x="647283" y="5151120"/>
            <a:ext cx="944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</a:t>
            </a:r>
            <a:r>
              <a:rPr lang="ko-KR" altLang="en-US" dirty="0"/>
              <a:t>스케일링사용 날짜</a:t>
            </a:r>
            <a:r>
              <a:rPr lang="en-US" altLang="ko-KR" dirty="0"/>
              <a:t>, </a:t>
            </a:r>
            <a:r>
              <a:rPr lang="ko-KR" altLang="en-US" dirty="0"/>
              <a:t>계절 제외 하고 스케일링</a:t>
            </a:r>
            <a:endParaRPr lang="en-US" altLang="ko-KR" dirty="0"/>
          </a:p>
          <a:p>
            <a:r>
              <a:rPr lang="ko-KR" altLang="en-US" dirty="0" err="1"/>
              <a:t>날짜제외이유</a:t>
            </a:r>
            <a:r>
              <a:rPr lang="en-US" altLang="ko-KR" dirty="0"/>
              <a:t>: </a:t>
            </a:r>
            <a:r>
              <a:rPr lang="ko-KR" altLang="en-US" dirty="0"/>
              <a:t>날짜는 문자열 또는 시간 변수이기 때문에 스케일링의 의미가 없음</a:t>
            </a:r>
            <a:endParaRPr lang="en-US" altLang="ko-KR" dirty="0"/>
          </a:p>
        </p:txBody>
      </p:sp>
      <p:pic>
        <p:nvPicPr>
          <p:cNvPr id="8" name="내용 개체 틀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4D52A6-6E7D-8B90-C9A3-DB38A3F50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3057"/>
            <a:ext cx="9609653" cy="3391194"/>
          </a:xfrm>
        </p:spPr>
      </p:pic>
    </p:spTree>
    <p:extLst>
      <p:ext uri="{BB962C8B-B14F-4D97-AF65-F5344CB8AC3E}">
        <p14:creationId xmlns:p14="http://schemas.microsoft.com/office/powerpoint/2010/main" val="741748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80986-9BC5-E1A8-D21F-54040506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534D3-FE61-F679-4896-1A982292D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Baseline model : SVR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r>
              <a:rPr lang="en-US" altLang="ko-KR" sz="2000" dirty="0"/>
              <a:t>SVR</a:t>
            </a:r>
            <a:r>
              <a:rPr lang="ko-KR" altLang="en-US" sz="2000" dirty="0"/>
              <a:t>은 비선형 회귀 문제에 잘 쓰이는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모델이고 </a:t>
            </a:r>
            <a:r>
              <a:rPr lang="en-US" altLang="ko-KR" sz="2000" dirty="0"/>
              <a:t>SVR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딥러닝보다</a:t>
            </a:r>
            <a:r>
              <a:rPr lang="ko-KR" altLang="en-US" sz="2000" dirty="0"/>
              <a:t> 복잡도가 낮고 </a:t>
            </a:r>
            <a:r>
              <a:rPr lang="ko-KR" altLang="en-US" sz="2000" dirty="0" err="1"/>
              <a:t>계산량이</a:t>
            </a:r>
            <a:r>
              <a:rPr lang="ko-KR" altLang="en-US" sz="2000" dirty="0"/>
              <a:t> 적기 때문에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</a:t>
            </a:r>
            <a:r>
              <a:rPr lang="en-US" altLang="ko-KR" sz="2000" dirty="0"/>
              <a:t>baseline model</a:t>
            </a:r>
            <a:r>
              <a:rPr lang="ko-KR" altLang="en-US" sz="2000" dirty="0"/>
              <a:t>로 설정 </a:t>
            </a:r>
            <a:endParaRPr lang="en-US" altLang="ko-KR" sz="2000" dirty="0"/>
          </a:p>
          <a:p>
            <a:r>
              <a:rPr lang="ko-KR" altLang="en-US" sz="2000" dirty="0"/>
              <a:t>딥러닝 모델이 </a:t>
            </a:r>
            <a:r>
              <a:rPr lang="en-US" altLang="ko-KR" sz="2000" dirty="0"/>
              <a:t>SVR</a:t>
            </a:r>
            <a:r>
              <a:rPr lang="ko-KR" altLang="en-US" sz="2000" dirty="0"/>
              <a:t>보다 유의하게 성능이 좋아야만 </a:t>
            </a:r>
            <a:r>
              <a:rPr lang="ko-KR" altLang="en-US" sz="2000" dirty="0" err="1"/>
              <a:t>딥러닝을</a:t>
            </a:r>
            <a:r>
              <a:rPr lang="ko-KR" altLang="en-US" sz="2000" dirty="0"/>
              <a:t> 사용하는 설득력을 가짐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딥러닝 모델</a:t>
            </a:r>
            <a:r>
              <a:rPr lang="en-US" altLang="ko-KR" sz="2000" dirty="0"/>
              <a:t>: LSTM,TCN, 1D-CNN</a:t>
            </a:r>
          </a:p>
          <a:p>
            <a:r>
              <a:rPr lang="en-US" altLang="ko-KR" sz="2000" dirty="0"/>
              <a:t>LSTM : </a:t>
            </a:r>
            <a:r>
              <a:rPr lang="ko-KR" altLang="en-US" sz="2000" dirty="0"/>
              <a:t>시계열 예측에 가장 많이 쓰이는 딥러닝 모델이라 선택 </a:t>
            </a:r>
            <a:endParaRPr lang="en-US" altLang="ko-KR" sz="2000" dirty="0"/>
          </a:p>
          <a:p>
            <a:r>
              <a:rPr lang="en-US" altLang="ko-KR" sz="2000" dirty="0"/>
              <a:t>TCN : LSTM</a:t>
            </a:r>
            <a:r>
              <a:rPr lang="ko-KR" altLang="en-US" sz="2000" dirty="0"/>
              <a:t>보다 구조적으로 단순하면서도 시계열 정보를 효과적으로 처리할 수 있다고 해서 선택 </a:t>
            </a:r>
            <a:endParaRPr lang="en-US" altLang="ko-KR" sz="2000" dirty="0"/>
          </a:p>
          <a:p>
            <a:r>
              <a:rPr lang="en-US" altLang="ko-KR" sz="2000" dirty="0"/>
              <a:t>1D-CNN : </a:t>
            </a:r>
            <a:r>
              <a:rPr lang="ko-KR" altLang="en-US" sz="2000" dirty="0"/>
              <a:t>다른 모델들 보다 속도가 빠르다고 생각해서 선택 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476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150C-CA75-1AE2-F751-A6E416AE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(PM2.5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내용 개체 틀 8" descr="텍스트, 그래프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0D3CCA-3EFA-1E7A-890E-EF183834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1" y="1825625"/>
            <a:ext cx="10480838" cy="265493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0F571E-C5B2-8778-C097-70D5EE18231E}"/>
              </a:ext>
            </a:extLst>
          </p:cNvPr>
          <p:cNvSpPr txBox="1"/>
          <p:nvPr/>
        </p:nvSpPr>
        <p:spPr>
          <a:xfrm>
            <a:off x="855581" y="4582160"/>
            <a:ext cx="105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 가장 </a:t>
            </a:r>
            <a:r>
              <a:rPr lang="ko-KR" altLang="en-US" dirty="0" err="1"/>
              <a:t>실제값의</a:t>
            </a:r>
            <a:r>
              <a:rPr lang="ko-KR" altLang="en-US" dirty="0"/>
              <a:t> 굴곡을 잘 따라가며</a:t>
            </a:r>
            <a:r>
              <a:rPr lang="en-US" altLang="ko-KR" dirty="0"/>
              <a:t>, </a:t>
            </a:r>
            <a:r>
              <a:rPr lang="ko-KR" altLang="en-US" dirty="0"/>
              <a:t>완만한 상승</a:t>
            </a:r>
            <a:r>
              <a:rPr lang="en-US" altLang="ko-KR" dirty="0"/>
              <a:t>·</a:t>
            </a:r>
            <a:r>
              <a:rPr lang="ko-KR" altLang="en-US" dirty="0"/>
              <a:t>하강 구간에서도 비교적 안정적으로 반응</a:t>
            </a:r>
            <a:endParaRPr lang="en-US" altLang="ko-KR" dirty="0"/>
          </a:p>
        </p:txBody>
      </p:sp>
      <p:pic>
        <p:nvPicPr>
          <p:cNvPr id="12" name="그림 11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BF1C1D-50E5-41B2-7A2E-F755627B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8" y="5053092"/>
            <a:ext cx="1882303" cy="1486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C9DC39-115F-13DF-056C-B1C0415B24D8}"/>
              </a:ext>
            </a:extLst>
          </p:cNvPr>
          <p:cNvSpPr txBox="1"/>
          <p:nvPr/>
        </p:nvSpPr>
        <p:spPr>
          <a:xfrm>
            <a:off x="3302000" y="5053092"/>
            <a:ext cx="8148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</a:t>
            </a:r>
            <a:endParaRPr lang="pt-BR" altLang="ko-KR" dirty="0"/>
          </a:p>
          <a:p>
            <a:r>
              <a:rPr lang="pt-BR" altLang="ko-KR" dirty="0"/>
              <a:t>SVR </a:t>
            </a:r>
          </a:p>
          <a:p>
            <a:r>
              <a:rPr lang="pt-BR" altLang="ko-KR" dirty="0"/>
              <a:t>R²: 0.23088304298870432</a:t>
            </a:r>
          </a:p>
          <a:p>
            <a:r>
              <a:rPr lang="pt-BR" altLang="ko-KR" dirty="0"/>
              <a:t>RMSE: 0.1386775795876862 </a:t>
            </a:r>
            <a:r>
              <a:rPr lang="ko-KR" altLang="en-US" dirty="0" err="1"/>
              <a:t>에</a:t>
            </a:r>
            <a:r>
              <a:rPr lang="ko-KR" altLang="en-US" dirty="0"/>
              <a:t> 비해 </a:t>
            </a:r>
            <a:r>
              <a:rPr lang="en-US" altLang="ko-KR" dirty="0"/>
              <a:t>LSTM </a:t>
            </a:r>
            <a:r>
              <a:rPr lang="ko-KR" altLang="en-US" dirty="0"/>
              <a:t>모델은 </a:t>
            </a:r>
            <a:r>
              <a:rPr lang="en-US" altLang="ko-KR" dirty="0"/>
              <a:t>SVR </a:t>
            </a:r>
            <a:r>
              <a:rPr lang="ko-KR" altLang="en-US" dirty="0"/>
              <a:t>대비 두 배 이상 높은 결정계수와 더 낮은 예측 오차를 기록하며</a:t>
            </a:r>
            <a:r>
              <a:rPr lang="en-US" altLang="ko-KR" dirty="0"/>
              <a:t>, </a:t>
            </a:r>
            <a:r>
              <a:rPr lang="ko-KR" altLang="en-US" dirty="0"/>
              <a:t>베이스 모델보다 훨씬 정교한 예측 성능을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479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67270-BBE9-F285-255B-2FBE759AB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39468-D258-9DDD-BB5D-5E549353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(PM2.5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내용 개체 틀 8" descr="텍스트, 그래프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1BD672-E95C-7A40-7672-839E186F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81" y="1825625"/>
            <a:ext cx="10480838" cy="265493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2421F-3C8A-314D-EFD6-8A71C9E4A22E}"/>
              </a:ext>
            </a:extLst>
          </p:cNvPr>
          <p:cNvSpPr txBox="1"/>
          <p:nvPr/>
        </p:nvSpPr>
        <p:spPr>
          <a:xfrm>
            <a:off x="855581" y="4582160"/>
            <a:ext cx="105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 가장 </a:t>
            </a:r>
            <a:r>
              <a:rPr lang="ko-KR" altLang="en-US" dirty="0" err="1"/>
              <a:t>실제값의</a:t>
            </a:r>
            <a:r>
              <a:rPr lang="ko-KR" altLang="en-US" dirty="0"/>
              <a:t> 굴곡을 잘 따라가며</a:t>
            </a:r>
            <a:r>
              <a:rPr lang="en-US" altLang="ko-KR" dirty="0"/>
              <a:t>, </a:t>
            </a:r>
            <a:r>
              <a:rPr lang="ko-KR" altLang="en-US" dirty="0"/>
              <a:t>완만한 상승</a:t>
            </a:r>
            <a:r>
              <a:rPr lang="en-US" altLang="ko-KR" dirty="0"/>
              <a:t>·</a:t>
            </a:r>
            <a:r>
              <a:rPr lang="ko-KR" altLang="en-US" dirty="0"/>
              <a:t>하강 구간에서도 비교적 안정적으로 반응</a:t>
            </a:r>
            <a:endParaRPr lang="en-US" altLang="ko-KR" dirty="0"/>
          </a:p>
        </p:txBody>
      </p:sp>
      <p:pic>
        <p:nvPicPr>
          <p:cNvPr id="12" name="그림 11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CE3356-F394-B1CA-D653-A20B66793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8" y="5053092"/>
            <a:ext cx="1882303" cy="1486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49F1AE-25B8-96FE-C9AF-D652A697C9ED}"/>
              </a:ext>
            </a:extLst>
          </p:cNvPr>
          <p:cNvSpPr txBox="1"/>
          <p:nvPr/>
        </p:nvSpPr>
        <p:spPr>
          <a:xfrm>
            <a:off x="3302000" y="5053092"/>
            <a:ext cx="8148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</a:t>
            </a:r>
            <a:endParaRPr lang="pt-BR" altLang="ko-KR" dirty="0"/>
          </a:p>
          <a:p>
            <a:r>
              <a:rPr lang="pt-BR" altLang="ko-KR" dirty="0"/>
              <a:t>SVR </a:t>
            </a:r>
          </a:p>
          <a:p>
            <a:r>
              <a:rPr lang="pt-BR" altLang="ko-KR" dirty="0"/>
              <a:t>R²: 0.23088304298870432</a:t>
            </a:r>
          </a:p>
          <a:p>
            <a:r>
              <a:rPr lang="pt-BR" altLang="ko-KR" dirty="0"/>
              <a:t>RMSE: 0.1386775795876862 </a:t>
            </a:r>
            <a:r>
              <a:rPr lang="ko-KR" altLang="en-US" dirty="0" err="1"/>
              <a:t>에</a:t>
            </a:r>
            <a:r>
              <a:rPr lang="ko-KR" altLang="en-US" dirty="0"/>
              <a:t> 비해 </a:t>
            </a:r>
            <a:r>
              <a:rPr lang="en-US" altLang="ko-KR" dirty="0"/>
              <a:t>LSTM </a:t>
            </a:r>
            <a:r>
              <a:rPr lang="ko-KR" altLang="en-US" dirty="0"/>
              <a:t>모델은 </a:t>
            </a:r>
            <a:r>
              <a:rPr lang="en-US" altLang="ko-KR" dirty="0"/>
              <a:t>SVR </a:t>
            </a:r>
            <a:r>
              <a:rPr lang="ko-KR" altLang="en-US" dirty="0"/>
              <a:t>대비 두 배 이상 높은 결정계수와 더 낮은 예측 오차를 기록하며</a:t>
            </a:r>
            <a:r>
              <a:rPr lang="en-US" altLang="ko-KR" dirty="0"/>
              <a:t>, </a:t>
            </a:r>
            <a:r>
              <a:rPr lang="ko-KR" altLang="en-US" dirty="0"/>
              <a:t>베이스 모델보다 훨씬 정교한 예측 성능을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390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036A-3EAD-3D65-1C4A-057A359E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E77F1-A52E-8EF3-6AC7-4AD0E193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(PM10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FA0F4-DEE2-E3AC-AB9F-92B1B4100FA3}"/>
              </a:ext>
            </a:extLst>
          </p:cNvPr>
          <p:cNvSpPr txBox="1"/>
          <p:nvPr/>
        </p:nvSpPr>
        <p:spPr>
          <a:xfrm>
            <a:off x="855581" y="4582160"/>
            <a:ext cx="105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 가장 </a:t>
            </a:r>
            <a:r>
              <a:rPr lang="ko-KR" altLang="en-US" dirty="0" err="1"/>
              <a:t>실제값의</a:t>
            </a:r>
            <a:r>
              <a:rPr lang="ko-KR" altLang="en-US" dirty="0"/>
              <a:t> 굴곡을 잘 따라가며</a:t>
            </a:r>
            <a:r>
              <a:rPr lang="en-US" altLang="ko-KR" dirty="0"/>
              <a:t>, </a:t>
            </a:r>
            <a:r>
              <a:rPr lang="ko-KR" altLang="en-US" dirty="0"/>
              <a:t>완만한 상승</a:t>
            </a:r>
            <a:r>
              <a:rPr lang="en-US" altLang="ko-KR" dirty="0"/>
              <a:t>·</a:t>
            </a:r>
            <a:r>
              <a:rPr lang="ko-KR" altLang="en-US" dirty="0"/>
              <a:t>하강 구간에서도 비교적 안정적으로 반응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C5D88-3BF3-A107-28CB-3818EEEEF0E0}"/>
              </a:ext>
            </a:extLst>
          </p:cNvPr>
          <p:cNvSpPr txBox="1"/>
          <p:nvPr/>
        </p:nvSpPr>
        <p:spPr>
          <a:xfrm>
            <a:off x="3302000" y="5053092"/>
            <a:ext cx="8148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이</a:t>
            </a:r>
            <a:endParaRPr lang="pt-BR" altLang="ko-KR" dirty="0"/>
          </a:p>
          <a:p>
            <a:r>
              <a:rPr lang="pt-BR" altLang="ko-KR" dirty="0"/>
              <a:t>SVR </a:t>
            </a:r>
          </a:p>
          <a:p>
            <a:r>
              <a:rPr lang="pt-BR" altLang="ko-KR" dirty="0"/>
              <a:t>R²: 0.2933209032336793</a:t>
            </a:r>
          </a:p>
          <a:p>
            <a:r>
              <a:rPr lang="pt-BR" altLang="ko-KR" dirty="0"/>
              <a:t>RMSE: 0.10375655236205984</a:t>
            </a:r>
            <a:r>
              <a:rPr lang="ko-KR" altLang="en-US" dirty="0" err="1"/>
              <a:t>에</a:t>
            </a:r>
            <a:r>
              <a:rPr lang="ko-KR" altLang="en-US" dirty="0"/>
              <a:t> 비해 </a:t>
            </a:r>
            <a:r>
              <a:rPr lang="en-US" altLang="ko-KR" dirty="0"/>
              <a:t>LSTM </a:t>
            </a:r>
            <a:r>
              <a:rPr lang="ko-KR" altLang="en-US" dirty="0"/>
              <a:t>모델은 </a:t>
            </a:r>
            <a:r>
              <a:rPr lang="en-US" altLang="ko-KR" dirty="0"/>
              <a:t>SVR </a:t>
            </a:r>
            <a:r>
              <a:rPr lang="ko-KR" altLang="en-US" dirty="0"/>
              <a:t>대비 높은 결정계수와 더 낮은 예측 오차를 기록하며</a:t>
            </a:r>
            <a:r>
              <a:rPr lang="en-US" altLang="ko-KR" dirty="0"/>
              <a:t>, </a:t>
            </a:r>
            <a:r>
              <a:rPr lang="ko-KR" altLang="en-US" dirty="0"/>
              <a:t>베이스 모델보다 훨씬 정교한 예측 성능을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E00C0D-E1BC-59FD-E5E0-828AF665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7" y="5194861"/>
            <a:ext cx="1905165" cy="1470787"/>
          </a:xfrm>
          <a:prstGeom prst="rect">
            <a:avLst/>
          </a:prstGeom>
        </p:spPr>
      </p:pic>
      <p:pic>
        <p:nvPicPr>
          <p:cNvPr id="11" name="내용 개체 틀 10" descr="그래프, 텍스트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54560A-E9FC-98F0-E6C3-7C36E63A6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7" y="1825625"/>
            <a:ext cx="10293746" cy="2513166"/>
          </a:xfrm>
        </p:spPr>
      </p:pic>
    </p:spTree>
    <p:extLst>
      <p:ext uri="{BB962C8B-B14F-4D97-AF65-F5344CB8AC3E}">
        <p14:creationId xmlns:p14="http://schemas.microsoft.com/office/powerpoint/2010/main" val="752384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F5B45-717F-DB23-FC74-6B8D1192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(PM2.5 </a:t>
            </a:r>
            <a:r>
              <a:rPr lang="ko-KR" altLang="en-US" dirty="0" err="1"/>
              <a:t>쌍체</a:t>
            </a:r>
            <a:r>
              <a:rPr lang="ko-KR" altLang="en-US" dirty="0"/>
              <a:t> 표본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FDFECB-2409-412C-B581-7E802DC84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730853"/>
              </p:ext>
            </p:extLst>
          </p:nvPr>
        </p:nvGraphicFramePr>
        <p:xfrm>
          <a:off x="843623" y="2146618"/>
          <a:ext cx="3460424" cy="1828800"/>
        </p:xfrm>
        <a:graphic>
          <a:graphicData uri="http://schemas.openxmlformats.org/drawingml/2006/table">
            <a:tbl>
              <a:tblPr/>
              <a:tblGrid>
                <a:gridCol w="1730212">
                  <a:extLst>
                    <a:ext uri="{9D8B030D-6E8A-4147-A177-3AD203B41FA5}">
                      <a16:colId xmlns:a16="http://schemas.microsoft.com/office/drawing/2014/main" val="3469370117"/>
                    </a:ext>
                  </a:extLst>
                </a:gridCol>
                <a:gridCol w="1730212">
                  <a:extLst>
                    <a:ext uri="{9D8B030D-6E8A-4147-A177-3AD203B41FA5}">
                      <a16:colId xmlns:a16="http://schemas.microsoft.com/office/drawing/2014/main" val="3804177671"/>
                    </a:ext>
                  </a:extLst>
                </a:gridCol>
              </a:tblGrid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모델명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기호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평균 </a:t>
                      </a:r>
                      <a:r>
                        <a:rPr lang="en-US" dirty="0">
                          <a:effectLst/>
                        </a:rPr>
                        <a:t>R2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점수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850629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(B)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/>
                        <a:t>0.490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797227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SVR 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0.452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257696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TCN (D)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/>
                        <a:t>0.212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68581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1D-CNN (C)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0.183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262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8A7634-ABA9-FEF4-9938-1D4BF059BE6C}"/>
              </a:ext>
            </a:extLst>
          </p:cNvPr>
          <p:cNvSpPr txBox="1"/>
          <p:nvPr/>
        </p:nvSpPr>
        <p:spPr>
          <a:xfrm>
            <a:off x="353961" y="1600403"/>
            <a:ext cx="54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10-FOLD </a:t>
            </a:r>
            <a:r>
              <a:rPr lang="ko-KR" altLang="en-US" dirty="0"/>
              <a:t>교차 검증 수행 및 </a:t>
            </a:r>
            <a:r>
              <a:rPr lang="en-US" altLang="ko-KR" dirty="0"/>
              <a:t>T</a:t>
            </a:r>
            <a:r>
              <a:rPr lang="ko-KR" altLang="en-US" dirty="0"/>
              <a:t>검정 수행결과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D01A40-E4BB-B2E7-E2B6-69C03C737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172263"/>
              </p:ext>
            </p:extLst>
          </p:nvPr>
        </p:nvGraphicFramePr>
        <p:xfrm>
          <a:off x="4587262" y="2152353"/>
          <a:ext cx="7009653" cy="1582359"/>
        </p:xfrm>
        <a:graphic>
          <a:graphicData uri="http://schemas.openxmlformats.org/drawingml/2006/table">
            <a:tbl>
              <a:tblPr/>
              <a:tblGrid>
                <a:gridCol w="2336551">
                  <a:extLst>
                    <a:ext uri="{9D8B030D-6E8A-4147-A177-3AD203B41FA5}">
                      <a16:colId xmlns:a16="http://schemas.microsoft.com/office/drawing/2014/main" val="3640728623"/>
                    </a:ext>
                  </a:extLst>
                </a:gridCol>
                <a:gridCol w="2336551">
                  <a:extLst>
                    <a:ext uri="{9D8B030D-6E8A-4147-A177-3AD203B41FA5}">
                      <a16:colId xmlns:a16="http://schemas.microsoft.com/office/drawing/2014/main" val="846728985"/>
                    </a:ext>
                  </a:extLst>
                </a:gridCol>
                <a:gridCol w="2336551">
                  <a:extLst>
                    <a:ext uri="{9D8B030D-6E8A-4147-A177-3AD203B41FA5}">
                      <a16:colId xmlns:a16="http://schemas.microsoft.com/office/drawing/2014/main" val="639991664"/>
                    </a:ext>
                  </a:extLst>
                </a:gridCol>
              </a:tblGrid>
              <a:tr h="231733">
                <a:tc>
                  <a:txBody>
                    <a:bodyPr/>
                    <a:lstStyle/>
                    <a:p>
                      <a:pPr algn="l"/>
                      <a:r>
                        <a:rPr lang="ko-KR" altLang="en-US"/>
                        <a:t>비교 대상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T-</a:t>
                      </a:r>
                      <a:r>
                        <a:rPr lang="ko-KR" altLang="en-US"/>
                        <a:t>통계량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T-statistic)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921195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SVR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/>
                        <a:t>3.4603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/>
                        <a:t>0.0072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299796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pt-BR" b="1" dirty="0"/>
                        <a:t>1D-CNN </a:t>
                      </a:r>
                      <a:r>
                        <a:rPr lang="pt-BR" dirty="0"/>
                        <a:t> vs </a:t>
                      </a:r>
                      <a:r>
                        <a:rPr lang="pt-BR" b="1" dirty="0"/>
                        <a:t>SVR 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/>
                        <a:t>-6.8285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/>
                        <a:t>0.0001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909345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pt-BR" b="1" dirty="0"/>
                        <a:t>TCN </a:t>
                      </a:r>
                      <a:r>
                        <a:rPr lang="pt-BR" dirty="0"/>
                        <a:t> vs </a:t>
                      </a:r>
                      <a:r>
                        <a:rPr lang="pt-BR" b="1" dirty="0"/>
                        <a:t>SVR 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-13.7159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&lt; 0.0001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78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FF777B-43E2-7F44-7B05-7A6ED518BAB5}"/>
              </a:ext>
            </a:extLst>
          </p:cNvPr>
          <p:cNvSpPr txBox="1"/>
          <p:nvPr/>
        </p:nvSpPr>
        <p:spPr>
          <a:xfrm>
            <a:off x="1407886" y="4590308"/>
            <a:ext cx="9158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 </a:t>
            </a:r>
            <a:r>
              <a:rPr lang="ko-KR" altLang="en-US" dirty="0"/>
              <a:t>을 제외한 두개의 모델은 </a:t>
            </a:r>
            <a:r>
              <a:rPr lang="en-US" altLang="ko-KR" dirty="0"/>
              <a:t>SVR</a:t>
            </a:r>
            <a:r>
              <a:rPr lang="ko-KR" altLang="en-US" dirty="0" err="1"/>
              <a:t>에대해</a:t>
            </a:r>
            <a:r>
              <a:rPr lang="ko-KR" altLang="en-US" dirty="0"/>
              <a:t> 음의 </a:t>
            </a:r>
            <a:r>
              <a:rPr lang="en-US" altLang="ko-KR" dirty="0"/>
              <a:t>T</a:t>
            </a:r>
            <a:r>
              <a:rPr lang="ko-KR" altLang="en-US" dirty="0"/>
              <a:t>값을 가지고 </a:t>
            </a:r>
            <a:r>
              <a:rPr lang="en-US" altLang="ko-KR" dirty="0"/>
              <a:t>P-VALUE</a:t>
            </a:r>
            <a:r>
              <a:rPr lang="ko-KR" altLang="en-US" dirty="0"/>
              <a:t>가 유의미하게 낮아 </a:t>
            </a:r>
            <a:r>
              <a:rPr lang="en-US" altLang="ko-KR" dirty="0"/>
              <a:t>SVR</a:t>
            </a:r>
            <a:r>
              <a:rPr lang="ko-KR" altLang="en-US" dirty="0"/>
              <a:t>에 비해 좋은 성능을 내지 못함</a:t>
            </a:r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의 경우에는 </a:t>
            </a:r>
            <a:r>
              <a:rPr lang="en-US" altLang="ko-KR" dirty="0"/>
              <a:t>P-VALUE 0.0072</a:t>
            </a:r>
            <a:r>
              <a:rPr lang="ko-KR" altLang="en-US" dirty="0"/>
              <a:t>로</a:t>
            </a:r>
            <a:r>
              <a:rPr lang="en-US" altLang="ko-KR" dirty="0"/>
              <a:t> 95%</a:t>
            </a:r>
            <a:r>
              <a:rPr lang="ko-KR" altLang="en-US" dirty="0"/>
              <a:t>신뢰구간에서 </a:t>
            </a:r>
            <a:r>
              <a:rPr lang="en-US" altLang="ko-KR" dirty="0"/>
              <a:t>SVR</a:t>
            </a:r>
            <a:r>
              <a:rPr lang="ko-KR" altLang="en-US" dirty="0"/>
              <a:t>에 비해 통계적으로 유의미하게 더 좋은 성능을 </a:t>
            </a:r>
            <a:r>
              <a:rPr lang="ko-KR" altLang="en-US" dirty="0" err="1"/>
              <a:t>낸다는것을</a:t>
            </a:r>
            <a:r>
              <a:rPr lang="ko-KR" altLang="en-US" dirty="0"/>
              <a:t> 확인하였습니다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E1251-520D-D104-F19A-5B46B9AC5A66}"/>
              </a:ext>
            </a:extLst>
          </p:cNvPr>
          <p:cNvSpPr txBox="1"/>
          <p:nvPr/>
        </p:nvSpPr>
        <p:spPr>
          <a:xfrm>
            <a:off x="5806088" y="141164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베이스라인과 딥러닝 모델간 비교</a:t>
            </a:r>
            <a:endParaRPr lang="en-US" altLang="ko-KR" dirty="0"/>
          </a:p>
          <a:p>
            <a:r>
              <a:rPr lang="ko-KR" altLang="en-US" dirty="0" err="1"/>
              <a:t>알파값</a:t>
            </a:r>
            <a:r>
              <a:rPr lang="ko-KR" altLang="en-US" dirty="0"/>
              <a:t> </a:t>
            </a:r>
            <a:r>
              <a:rPr lang="en-US" altLang="ko-KR" dirty="0"/>
              <a:t>0.05(</a:t>
            </a:r>
            <a:r>
              <a:rPr lang="ko-KR" altLang="en-US" dirty="0"/>
              <a:t>신뢰구간 </a:t>
            </a:r>
            <a:r>
              <a:rPr lang="en-US" altLang="ko-KR" dirty="0"/>
              <a:t>95%) </a:t>
            </a:r>
            <a:r>
              <a:rPr lang="ko-KR" altLang="en-US" dirty="0"/>
              <a:t>에 대해</a:t>
            </a:r>
          </a:p>
        </p:txBody>
      </p:sp>
    </p:spTree>
    <p:extLst>
      <p:ext uri="{BB962C8B-B14F-4D97-AF65-F5344CB8AC3E}">
        <p14:creationId xmlns:p14="http://schemas.microsoft.com/office/powerpoint/2010/main" val="937584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D4A46-6E7B-A52A-BB67-AD11C56AC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65661-AEF5-AFDF-1C76-84818E0D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(PM2.5 </a:t>
            </a:r>
            <a:r>
              <a:rPr lang="ko-KR" altLang="en-US" dirty="0" err="1"/>
              <a:t>쌍체</a:t>
            </a:r>
            <a:r>
              <a:rPr lang="ko-KR" altLang="en-US" dirty="0"/>
              <a:t> 표본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5F0F4-2412-3925-F253-D83231FE6235}"/>
              </a:ext>
            </a:extLst>
          </p:cNvPr>
          <p:cNvSpPr txBox="1"/>
          <p:nvPr/>
        </p:nvSpPr>
        <p:spPr>
          <a:xfrm>
            <a:off x="6429080" y="15060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베이스라인과 딥러닝 모델간 비교</a:t>
            </a:r>
            <a:endParaRPr lang="en-US" altLang="ko-KR" dirty="0"/>
          </a:p>
          <a:p>
            <a:r>
              <a:rPr lang="ko-KR" altLang="en-US" dirty="0" err="1"/>
              <a:t>알파값</a:t>
            </a:r>
            <a:r>
              <a:rPr lang="ko-KR" altLang="en-US" dirty="0"/>
              <a:t> </a:t>
            </a:r>
            <a:r>
              <a:rPr lang="en-US" altLang="ko-KR" dirty="0"/>
              <a:t>0.05(</a:t>
            </a:r>
            <a:r>
              <a:rPr lang="ko-KR" altLang="en-US" dirty="0"/>
              <a:t>신뢰구간 </a:t>
            </a:r>
            <a:r>
              <a:rPr lang="en-US" altLang="ko-KR" dirty="0"/>
              <a:t>95%) </a:t>
            </a:r>
            <a:r>
              <a:rPr lang="ko-KR" altLang="en-US" dirty="0"/>
              <a:t>에 대해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E7B66-F111-93C0-BB3F-DE8764BB6D9E}"/>
              </a:ext>
            </a:extLst>
          </p:cNvPr>
          <p:cNvSpPr txBox="1"/>
          <p:nvPr/>
        </p:nvSpPr>
        <p:spPr>
          <a:xfrm>
            <a:off x="1407886" y="4590308"/>
            <a:ext cx="947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딥러닝 간 모델에서도 </a:t>
            </a:r>
            <a:r>
              <a:rPr lang="en-US" altLang="ko-KR" dirty="0"/>
              <a:t>LSTM</a:t>
            </a:r>
            <a:r>
              <a:rPr lang="ko-KR" altLang="en-US" dirty="0"/>
              <a:t>은 나머지 두 모델에 대해 통계적으로 유의미하게 더 좋은 </a:t>
            </a:r>
            <a:br>
              <a:rPr lang="en-US" altLang="ko-KR" dirty="0"/>
            </a:br>
            <a:r>
              <a:rPr lang="ko-KR" altLang="en-US" dirty="0"/>
              <a:t>성능을 보였으며 </a:t>
            </a:r>
            <a:r>
              <a:rPr lang="en-US" altLang="ko-KR" dirty="0"/>
              <a:t>1D-CNN, TCN</a:t>
            </a:r>
            <a:r>
              <a:rPr lang="ko-KR" altLang="en-US" dirty="0"/>
              <a:t>간에는 통계적으로 유의미한 차이가 없음을 확인했습니다 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FB4CD2-E1ED-3D47-1C9C-D9BB44945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44668"/>
              </p:ext>
            </p:extLst>
          </p:nvPr>
        </p:nvGraphicFramePr>
        <p:xfrm>
          <a:off x="2304143" y="2639810"/>
          <a:ext cx="7405914" cy="1463040"/>
        </p:xfrm>
        <a:graphic>
          <a:graphicData uri="http://schemas.openxmlformats.org/drawingml/2006/table">
            <a:tbl>
              <a:tblPr/>
              <a:tblGrid>
                <a:gridCol w="2468638">
                  <a:extLst>
                    <a:ext uri="{9D8B030D-6E8A-4147-A177-3AD203B41FA5}">
                      <a16:colId xmlns:a16="http://schemas.microsoft.com/office/drawing/2014/main" val="2771631309"/>
                    </a:ext>
                  </a:extLst>
                </a:gridCol>
                <a:gridCol w="2468638">
                  <a:extLst>
                    <a:ext uri="{9D8B030D-6E8A-4147-A177-3AD203B41FA5}">
                      <a16:colId xmlns:a16="http://schemas.microsoft.com/office/drawing/2014/main" val="2162625490"/>
                    </a:ext>
                  </a:extLst>
                </a:gridCol>
                <a:gridCol w="2468638">
                  <a:extLst>
                    <a:ext uri="{9D8B030D-6E8A-4147-A177-3AD203B41FA5}">
                      <a16:colId xmlns:a16="http://schemas.microsoft.com/office/drawing/2014/main" val="2959960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/>
                        <a:t>비교 대상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T-</a:t>
                      </a:r>
                      <a:r>
                        <a:rPr lang="ko-KR" altLang="en-US" dirty="0"/>
                        <a:t>통계량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1D-CNN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/>
                        <a:t>0.0001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6.8616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4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TCN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/>
                        <a:t>&lt; 0.0001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10.9464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74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1D-CNN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TCN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0.4950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-0.7112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28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580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61321-A653-E45B-8D0F-84F2D3A9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93B0E-27FA-7CBE-AFCF-26DE42A2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(PM10 </a:t>
            </a:r>
            <a:r>
              <a:rPr lang="ko-KR" altLang="en-US" dirty="0" err="1"/>
              <a:t>쌍체</a:t>
            </a:r>
            <a:r>
              <a:rPr lang="ko-KR" altLang="en-US" dirty="0"/>
              <a:t> 표본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851D4D7-3886-1638-0C2F-4CFABBFA7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64307"/>
              </p:ext>
            </p:extLst>
          </p:nvPr>
        </p:nvGraphicFramePr>
        <p:xfrm>
          <a:off x="960748" y="2152353"/>
          <a:ext cx="3460424" cy="1828800"/>
        </p:xfrm>
        <a:graphic>
          <a:graphicData uri="http://schemas.openxmlformats.org/drawingml/2006/table">
            <a:tbl>
              <a:tblPr/>
              <a:tblGrid>
                <a:gridCol w="1730212">
                  <a:extLst>
                    <a:ext uri="{9D8B030D-6E8A-4147-A177-3AD203B41FA5}">
                      <a16:colId xmlns:a16="http://schemas.microsoft.com/office/drawing/2014/main" val="3469370117"/>
                    </a:ext>
                  </a:extLst>
                </a:gridCol>
                <a:gridCol w="1730212">
                  <a:extLst>
                    <a:ext uri="{9D8B030D-6E8A-4147-A177-3AD203B41FA5}">
                      <a16:colId xmlns:a16="http://schemas.microsoft.com/office/drawing/2014/main" val="3804177671"/>
                    </a:ext>
                  </a:extLst>
                </a:gridCol>
              </a:tblGrid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모델명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기호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평균 </a:t>
                      </a:r>
                      <a:r>
                        <a:rPr lang="en-US" dirty="0">
                          <a:effectLst/>
                        </a:rPr>
                        <a:t>R2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점수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850629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(B)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0.518</a:t>
                      </a:r>
                      <a:endParaRPr lang="ko-KR" alt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797227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SVR 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0.474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257696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TCN (D)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0.284 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68581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1D-CNN (C)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0.294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8262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2B87CD-CF84-DB7D-E325-68FF37678BC3}"/>
              </a:ext>
            </a:extLst>
          </p:cNvPr>
          <p:cNvSpPr txBox="1"/>
          <p:nvPr/>
        </p:nvSpPr>
        <p:spPr>
          <a:xfrm>
            <a:off x="6429080" y="15060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베이스라인과 딥러닝 모델간 비교</a:t>
            </a:r>
            <a:endParaRPr lang="en-US" altLang="ko-KR" dirty="0"/>
          </a:p>
          <a:p>
            <a:r>
              <a:rPr lang="ko-KR" altLang="en-US" dirty="0" err="1"/>
              <a:t>알파값</a:t>
            </a:r>
            <a:r>
              <a:rPr lang="ko-KR" altLang="en-US" dirty="0"/>
              <a:t> </a:t>
            </a:r>
            <a:r>
              <a:rPr lang="en-US" altLang="ko-KR" dirty="0"/>
              <a:t>0.05(</a:t>
            </a:r>
            <a:r>
              <a:rPr lang="ko-KR" altLang="en-US" dirty="0"/>
              <a:t>신뢰구간 </a:t>
            </a:r>
            <a:r>
              <a:rPr lang="en-US" altLang="ko-KR" dirty="0"/>
              <a:t>95%) </a:t>
            </a:r>
            <a:r>
              <a:rPr lang="ko-KR" altLang="en-US" dirty="0"/>
              <a:t>에 대해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B3165BE-AA40-24AF-5B7D-090E020BE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23853"/>
              </p:ext>
            </p:extLst>
          </p:nvPr>
        </p:nvGraphicFramePr>
        <p:xfrm>
          <a:off x="4587262" y="2152353"/>
          <a:ext cx="7009653" cy="1582359"/>
        </p:xfrm>
        <a:graphic>
          <a:graphicData uri="http://schemas.openxmlformats.org/drawingml/2006/table">
            <a:tbl>
              <a:tblPr/>
              <a:tblGrid>
                <a:gridCol w="2336551">
                  <a:extLst>
                    <a:ext uri="{9D8B030D-6E8A-4147-A177-3AD203B41FA5}">
                      <a16:colId xmlns:a16="http://schemas.microsoft.com/office/drawing/2014/main" val="3640728623"/>
                    </a:ext>
                  </a:extLst>
                </a:gridCol>
                <a:gridCol w="2336551">
                  <a:extLst>
                    <a:ext uri="{9D8B030D-6E8A-4147-A177-3AD203B41FA5}">
                      <a16:colId xmlns:a16="http://schemas.microsoft.com/office/drawing/2014/main" val="846728985"/>
                    </a:ext>
                  </a:extLst>
                </a:gridCol>
                <a:gridCol w="2336551">
                  <a:extLst>
                    <a:ext uri="{9D8B030D-6E8A-4147-A177-3AD203B41FA5}">
                      <a16:colId xmlns:a16="http://schemas.microsoft.com/office/drawing/2014/main" val="639991664"/>
                    </a:ext>
                  </a:extLst>
                </a:gridCol>
              </a:tblGrid>
              <a:tr h="231733">
                <a:tc>
                  <a:txBody>
                    <a:bodyPr/>
                    <a:lstStyle/>
                    <a:p>
                      <a:pPr algn="l"/>
                      <a:r>
                        <a:rPr lang="ko-KR" altLang="en-US"/>
                        <a:t>비교 대상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T-</a:t>
                      </a:r>
                      <a:r>
                        <a:rPr lang="ko-KR" altLang="en-US"/>
                        <a:t>통계량 </a:t>
                      </a:r>
                      <a:r>
                        <a:rPr lang="en-US" altLang="ko-KR"/>
                        <a:t>(</a:t>
                      </a:r>
                      <a:r>
                        <a:rPr lang="en-US"/>
                        <a:t>T-statistic)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921195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SVR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3.0550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299796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pt-BR" b="1" dirty="0"/>
                        <a:t>1D-CNN </a:t>
                      </a:r>
                      <a:r>
                        <a:rPr lang="pt-BR" dirty="0"/>
                        <a:t> vs </a:t>
                      </a:r>
                      <a:r>
                        <a:rPr lang="pt-BR" b="1" dirty="0"/>
                        <a:t>SVR 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-8.433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0.0000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909345"/>
                  </a:ext>
                </a:extLst>
              </a:tr>
              <a:tr h="405533">
                <a:tc>
                  <a:txBody>
                    <a:bodyPr/>
                    <a:lstStyle/>
                    <a:p>
                      <a:pPr algn="l"/>
                      <a:r>
                        <a:rPr lang="pt-BR" b="1" dirty="0"/>
                        <a:t>TCN </a:t>
                      </a:r>
                      <a:r>
                        <a:rPr lang="pt-BR" dirty="0"/>
                        <a:t> vs </a:t>
                      </a:r>
                      <a:r>
                        <a:rPr lang="pt-BR" b="1" dirty="0"/>
                        <a:t>SVR 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-6.5956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&lt; 0.0001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78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68D5D5A-72CE-2C40-BCA0-7DB307328DBE}"/>
              </a:ext>
            </a:extLst>
          </p:cNvPr>
          <p:cNvSpPr txBox="1"/>
          <p:nvPr/>
        </p:nvSpPr>
        <p:spPr>
          <a:xfrm>
            <a:off x="1407886" y="4590308"/>
            <a:ext cx="9158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 </a:t>
            </a:r>
            <a:r>
              <a:rPr lang="ko-KR" altLang="en-US" dirty="0"/>
              <a:t>을 제외한 두개의 모델은 </a:t>
            </a:r>
            <a:r>
              <a:rPr lang="en-US" altLang="ko-KR" dirty="0"/>
              <a:t>SVR</a:t>
            </a:r>
            <a:r>
              <a:rPr lang="ko-KR" altLang="en-US" dirty="0" err="1"/>
              <a:t>에대해</a:t>
            </a:r>
            <a:r>
              <a:rPr lang="ko-KR" altLang="en-US" dirty="0"/>
              <a:t> 음의 </a:t>
            </a:r>
            <a:r>
              <a:rPr lang="en-US" altLang="ko-KR" dirty="0"/>
              <a:t>T</a:t>
            </a:r>
            <a:r>
              <a:rPr lang="ko-KR" altLang="en-US" dirty="0"/>
              <a:t>값을 가지고 </a:t>
            </a:r>
            <a:r>
              <a:rPr lang="en-US" altLang="ko-KR" dirty="0"/>
              <a:t>P-VALUE</a:t>
            </a:r>
            <a:r>
              <a:rPr lang="ko-KR" altLang="en-US" dirty="0"/>
              <a:t>가 유의미하게 낮아 </a:t>
            </a:r>
            <a:r>
              <a:rPr lang="en-US" altLang="ko-KR" dirty="0"/>
              <a:t>SVR</a:t>
            </a:r>
            <a:r>
              <a:rPr lang="ko-KR" altLang="en-US" dirty="0"/>
              <a:t>에 비해 좋은 성능을 내지 못함</a:t>
            </a:r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의 경우에는 </a:t>
            </a:r>
            <a:r>
              <a:rPr lang="en-US" altLang="ko-KR" dirty="0"/>
              <a:t>P-VALUE 0.007</a:t>
            </a:r>
            <a:r>
              <a:rPr lang="ko-KR" altLang="en-US" dirty="0"/>
              <a:t>로</a:t>
            </a:r>
            <a:r>
              <a:rPr lang="en-US" altLang="ko-KR" dirty="0"/>
              <a:t> 95%</a:t>
            </a:r>
            <a:r>
              <a:rPr lang="ko-KR" altLang="en-US" dirty="0"/>
              <a:t>신뢰구간에서 </a:t>
            </a:r>
            <a:r>
              <a:rPr lang="en-US" altLang="ko-KR" dirty="0"/>
              <a:t>SVR</a:t>
            </a:r>
            <a:r>
              <a:rPr lang="ko-KR" altLang="en-US" dirty="0"/>
              <a:t>에 비해 통계적으로 유의미하게 더 좋은 성능을 </a:t>
            </a:r>
            <a:r>
              <a:rPr lang="ko-KR" altLang="en-US" dirty="0" err="1"/>
              <a:t>낸다는것을</a:t>
            </a:r>
            <a:r>
              <a:rPr lang="ko-KR" altLang="en-US" dirty="0"/>
              <a:t> 확인하였습니다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7CA6A-2CFA-ABF7-2941-6DE6A415FC8D}"/>
              </a:ext>
            </a:extLst>
          </p:cNvPr>
          <p:cNvSpPr txBox="1"/>
          <p:nvPr/>
        </p:nvSpPr>
        <p:spPr>
          <a:xfrm>
            <a:off x="624113" y="1600403"/>
            <a:ext cx="547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10-FOLD </a:t>
            </a:r>
            <a:r>
              <a:rPr lang="ko-KR" altLang="en-US" dirty="0"/>
              <a:t>교차 검증 수행 및 </a:t>
            </a:r>
            <a:r>
              <a:rPr lang="en-US" altLang="ko-KR" dirty="0"/>
              <a:t>T</a:t>
            </a:r>
            <a:r>
              <a:rPr lang="ko-KR" altLang="en-US" dirty="0"/>
              <a:t>검정 수행결과</a:t>
            </a:r>
          </a:p>
        </p:txBody>
      </p:sp>
    </p:spTree>
    <p:extLst>
      <p:ext uri="{BB962C8B-B14F-4D97-AF65-F5344CB8AC3E}">
        <p14:creationId xmlns:p14="http://schemas.microsoft.com/office/powerpoint/2010/main" val="7080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07366-767C-351F-242F-5450EDC3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8285F-01DF-6720-6D9C-8A61C717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altLang="ko-KR" sz="4800" dirty="0"/>
              <a:t>Data Collecting</a:t>
            </a:r>
            <a:endParaRPr lang="ko-KR" altLang="en-US" sz="4800" dirty="0"/>
          </a:p>
        </p:txBody>
      </p:sp>
      <p:pic>
        <p:nvPicPr>
          <p:cNvPr id="5" name="내용 개체 틀 4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F66A91-DF2E-978B-4384-F7A83049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" y="2095500"/>
            <a:ext cx="11570230" cy="4339167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AAD8F0-03B1-E59A-9A47-D934C0D8CF8E}"/>
              </a:ext>
            </a:extLst>
          </p:cNvPr>
          <p:cNvSpPr txBox="1">
            <a:spLocks/>
          </p:cNvSpPr>
          <p:nvPr/>
        </p:nvSpPr>
        <p:spPr>
          <a:xfrm>
            <a:off x="419100" y="1352550"/>
            <a:ext cx="116014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/>
              <a:t>1827 cols, 11 rows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77450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5628-37B9-E344-B5FD-FB29CF2B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AC36-0D55-7D69-44D2-5713C18E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모델비교</a:t>
            </a:r>
            <a:r>
              <a:rPr lang="en-US" altLang="ko-KR" dirty="0"/>
              <a:t>(PM10 </a:t>
            </a:r>
            <a:r>
              <a:rPr lang="ko-KR" altLang="en-US" dirty="0" err="1"/>
              <a:t>쌍체</a:t>
            </a:r>
            <a:r>
              <a:rPr lang="ko-KR" altLang="en-US" dirty="0"/>
              <a:t> 표본 </a:t>
            </a:r>
            <a:r>
              <a:rPr lang="en-US" altLang="ko-KR" dirty="0"/>
              <a:t>T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18488-9D40-9FBE-64C6-07A543B2F56A}"/>
              </a:ext>
            </a:extLst>
          </p:cNvPr>
          <p:cNvSpPr txBox="1"/>
          <p:nvPr/>
        </p:nvSpPr>
        <p:spPr>
          <a:xfrm>
            <a:off x="6429080" y="15060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베이스라인과 딥러닝 모델간 비교</a:t>
            </a:r>
            <a:endParaRPr lang="en-US" altLang="ko-KR" dirty="0"/>
          </a:p>
          <a:p>
            <a:r>
              <a:rPr lang="ko-KR" altLang="en-US" dirty="0" err="1"/>
              <a:t>알파값</a:t>
            </a:r>
            <a:r>
              <a:rPr lang="ko-KR" altLang="en-US" dirty="0"/>
              <a:t> </a:t>
            </a:r>
            <a:r>
              <a:rPr lang="en-US" altLang="ko-KR" dirty="0"/>
              <a:t>0.05(</a:t>
            </a:r>
            <a:r>
              <a:rPr lang="ko-KR" altLang="en-US" dirty="0"/>
              <a:t>신뢰구간 </a:t>
            </a:r>
            <a:r>
              <a:rPr lang="en-US" altLang="ko-KR" dirty="0"/>
              <a:t>95%) </a:t>
            </a:r>
            <a:r>
              <a:rPr lang="ko-KR" altLang="en-US" dirty="0"/>
              <a:t>에 대해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87CA0-00FE-7DB8-5257-9C2A83AD501B}"/>
              </a:ext>
            </a:extLst>
          </p:cNvPr>
          <p:cNvSpPr txBox="1"/>
          <p:nvPr/>
        </p:nvSpPr>
        <p:spPr>
          <a:xfrm>
            <a:off x="1407886" y="4590308"/>
            <a:ext cx="9477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딥러닝 간 모델에서도 </a:t>
            </a:r>
            <a:r>
              <a:rPr lang="en-US" altLang="ko-KR" dirty="0"/>
              <a:t>LSTM</a:t>
            </a:r>
            <a:r>
              <a:rPr lang="ko-KR" altLang="en-US" dirty="0"/>
              <a:t>은 나머지 두 모델에 대해 통계적으로 유의미하게 더 좋은 </a:t>
            </a:r>
            <a:br>
              <a:rPr lang="en-US" altLang="ko-KR" dirty="0"/>
            </a:br>
            <a:r>
              <a:rPr lang="ko-KR" altLang="en-US" dirty="0"/>
              <a:t>성능을 보였으며 </a:t>
            </a:r>
            <a:r>
              <a:rPr lang="en-US" altLang="ko-KR" dirty="0"/>
              <a:t>1D-CNN, TCN</a:t>
            </a:r>
            <a:r>
              <a:rPr lang="ko-KR" altLang="en-US" dirty="0"/>
              <a:t>간에는 통계적으로 유의미한 차이가 없음을 확인했습니다 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0E8A5C-4D64-9EA9-F496-A80024BD1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31465"/>
              </p:ext>
            </p:extLst>
          </p:nvPr>
        </p:nvGraphicFramePr>
        <p:xfrm>
          <a:off x="2304143" y="2639810"/>
          <a:ext cx="7405914" cy="1463040"/>
        </p:xfrm>
        <a:graphic>
          <a:graphicData uri="http://schemas.openxmlformats.org/drawingml/2006/table">
            <a:tbl>
              <a:tblPr/>
              <a:tblGrid>
                <a:gridCol w="2468638">
                  <a:extLst>
                    <a:ext uri="{9D8B030D-6E8A-4147-A177-3AD203B41FA5}">
                      <a16:colId xmlns:a16="http://schemas.microsoft.com/office/drawing/2014/main" val="2771631309"/>
                    </a:ext>
                  </a:extLst>
                </a:gridCol>
                <a:gridCol w="2468638">
                  <a:extLst>
                    <a:ext uri="{9D8B030D-6E8A-4147-A177-3AD203B41FA5}">
                      <a16:colId xmlns:a16="http://schemas.microsoft.com/office/drawing/2014/main" val="2162625490"/>
                    </a:ext>
                  </a:extLst>
                </a:gridCol>
                <a:gridCol w="2468638">
                  <a:extLst>
                    <a:ext uri="{9D8B030D-6E8A-4147-A177-3AD203B41FA5}">
                      <a16:colId xmlns:a16="http://schemas.microsoft.com/office/drawing/2014/main" val="29599601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/>
                        <a:t>비교 대상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T-</a:t>
                      </a:r>
                      <a:r>
                        <a:rPr lang="ko-KR" altLang="en-US" dirty="0"/>
                        <a:t>통계량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4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1D-CNN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&lt;0.0000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7.4329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4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LSTM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TCN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/>
                        <a:t>&lt; 0.0000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7.6000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749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1D-CNN </a:t>
                      </a:r>
                      <a:r>
                        <a:rPr lang="en-US" dirty="0"/>
                        <a:t> vs </a:t>
                      </a:r>
                      <a:r>
                        <a:rPr lang="en-US" b="1" dirty="0"/>
                        <a:t>TCN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0.2206</a:t>
                      </a:r>
                      <a:endParaRPr lang="en-US" altLang="ko-K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28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353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14AD3-532A-453E-E9F1-CF29FAF1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429"/>
            <a:ext cx="10515600" cy="3709534"/>
          </a:xfrm>
        </p:spPr>
        <p:txBody>
          <a:bodyPr/>
          <a:lstStyle/>
          <a:p>
            <a:r>
              <a:rPr lang="ko-KR" altLang="en-US" dirty="0"/>
              <a:t>위의 결과들에 따라 </a:t>
            </a:r>
            <a:r>
              <a:rPr lang="en-US" altLang="ko-KR" dirty="0"/>
              <a:t>LSTM </a:t>
            </a:r>
            <a:r>
              <a:rPr lang="ko-KR" altLang="en-US" dirty="0"/>
              <a:t>모델을 선정하여 학습을 진행하기로 결정하였습니다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55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E8F86-4512-15D2-BACC-C0F5BB27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5DE06309-3FEA-54AB-47C6-D6A6D0A0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796128"/>
            <a:ext cx="11353800" cy="4351338"/>
          </a:xfrm>
        </p:spPr>
        <p:txBody>
          <a:bodyPr/>
          <a:lstStyle/>
          <a:p>
            <a:r>
              <a:rPr lang="ko-KR" altLang="en-US" dirty="0"/>
              <a:t>탐색 공간</a:t>
            </a:r>
            <a:endParaRPr lang="en-US" altLang="ko-KR" dirty="0"/>
          </a:p>
          <a:p>
            <a:r>
              <a:rPr lang="en-US" altLang="ko-KR" dirty="0"/>
              <a:t> n_units1 = </a:t>
            </a:r>
            <a:r>
              <a:rPr lang="en-US" altLang="ko-KR" dirty="0" err="1"/>
              <a:t>trial.suggest_int</a:t>
            </a:r>
            <a:r>
              <a:rPr lang="en-US" altLang="ko-KR" dirty="0"/>
              <a:t>('n_units1', 16, 64)</a:t>
            </a:r>
          </a:p>
          <a:p>
            <a:r>
              <a:rPr lang="en-US" altLang="ko-KR" dirty="0"/>
              <a:t> n_units2 = </a:t>
            </a:r>
            <a:r>
              <a:rPr lang="en-US" altLang="ko-KR" dirty="0" err="1"/>
              <a:t>trial.suggest_int</a:t>
            </a:r>
            <a:r>
              <a:rPr lang="en-US" altLang="ko-KR" dirty="0"/>
              <a:t>('n_units2', 8, 32)</a:t>
            </a:r>
          </a:p>
          <a:p>
            <a:r>
              <a:rPr lang="en-US" altLang="ko-KR" dirty="0"/>
              <a:t> activation = </a:t>
            </a:r>
            <a:r>
              <a:rPr lang="en-US" altLang="ko-KR" dirty="0" err="1"/>
              <a:t>trial.suggest_categorical</a:t>
            </a:r>
            <a:r>
              <a:rPr lang="en-US" altLang="ko-KR" dirty="0"/>
              <a:t>('activation', ['</a:t>
            </a:r>
            <a:r>
              <a:rPr lang="en-US" altLang="ko-KR" dirty="0" err="1"/>
              <a:t>relu</a:t>
            </a:r>
            <a:r>
              <a:rPr lang="en-US" altLang="ko-KR" dirty="0"/>
              <a:t>', 'tanh'])</a:t>
            </a:r>
          </a:p>
          <a:p>
            <a:r>
              <a:rPr lang="en-US" altLang="ko-KR" dirty="0"/>
              <a:t> optimizer = </a:t>
            </a:r>
            <a:r>
              <a:rPr lang="en-US" altLang="ko-KR" dirty="0" err="1"/>
              <a:t>trial.suggest_categorical</a:t>
            </a:r>
            <a:r>
              <a:rPr lang="en-US" altLang="ko-KR" dirty="0"/>
              <a:t>('optimizer', ['</a:t>
            </a:r>
            <a:r>
              <a:rPr lang="en-US" altLang="ko-KR" dirty="0" err="1"/>
              <a:t>adam</a:t>
            </a:r>
            <a:r>
              <a:rPr lang="en-US" altLang="ko-KR" dirty="0"/>
              <a:t>','</a:t>
            </a:r>
            <a:r>
              <a:rPr lang="en-US" altLang="ko-KR" dirty="0" err="1"/>
              <a:t>rmsprop</a:t>
            </a:r>
            <a:r>
              <a:rPr lang="en-US" altLang="ko-KR" dirty="0"/>
              <a:t>'])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batch_size</a:t>
            </a:r>
            <a:r>
              <a:rPr lang="en-US" altLang="ko-KR" dirty="0"/>
              <a:t> = </a:t>
            </a:r>
            <a:r>
              <a:rPr lang="en-US" altLang="ko-KR" dirty="0" err="1"/>
              <a:t>trial.suggest_categorical</a:t>
            </a:r>
            <a:r>
              <a:rPr lang="en-US" altLang="ko-KR" dirty="0"/>
              <a:t>('</a:t>
            </a:r>
            <a:r>
              <a:rPr lang="en-US" altLang="ko-KR" dirty="0" err="1"/>
              <a:t>batch_size</a:t>
            </a:r>
            <a:r>
              <a:rPr lang="en-US" altLang="ko-KR" dirty="0"/>
              <a:t>', [8, 16, 32])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523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497FD-74EA-1FF7-EDC4-DCFFA602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37516-1394-A562-BC1C-13ED594B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277CDB-AD9F-1C42-F5AF-4E5A0CB20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0" y="2125462"/>
            <a:ext cx="9228620" cy="1752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E06FB3-8F7C-707E-911B-C522A0D71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0" y="3248050"/>
            <a:ext cx="9160034" cy="175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8C798-1DD9-2E4B-8E8E-FE3E4E2E8D9C}"/>
              </a:ext>
            </a:extLst>
          </p:cNvPr>
          <p:cNvSpPr txBox="1"/>
          <p:nvPr/>
        </p:nvSpPr>
        <p:spPr>
          <a:xfrm>
            <a:off x="504660" y="1432560"/>
            <a:ext cx="1016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Pm2.5 Best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endParaRPr lang="en-US" altLang="ko-KR" dirty="0"/>
          </a:p>
          <a:p>
            <a:r>
              <a:rPr lang="en-US" altLang="ko-KR" dirty="0"/>
              <a:t>Layer1: 45</a:t>
            </a:r>
            <a:r>
              <a:rPr lang="ko-KR" altLang="en-US" dirty="0"/>
              <a:t>개 노드</a:t>
            </a:r>
            <a:r>
              <a:rPr lang="en-US" altLang="ko-KR" dirty="0"/>
              <a:t>, Layer2: 22</a:t>
            </a:r>
            <a:r>
              <a:rPr lang="ko-KR" altLang="en-US" dirty="0"/>
              <a:t>개 노드</a:t>
            </a:r>
            <a:r>
              <a:rPr lang="en-US" altLang="ko-KR" dirty="0"/>
              <a:t>, Activation: tanh, Optimizer: RMSprop, Batch Size: 16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285B6-2660-C195-2A24-E6AFF9BB5E91}"/>
              </a:ext>
            </a:extLst>
          </p:cNvPr>
          <p:cNvSpPr txBox="1"/>
          <p:nvPr/>
        </p:nvSpPr>
        <p:spPr>
          <a:xfrm>
            <a:off x="504661" y="2463932"/>
            <a:ext cx="1016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Pm10 Best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endParaRPr lang="en-US" altLang="ko-KR" dirty="0"/>
          </a:p>
          <a:p>
            <a:r>
              <a:rPr lang="en-US" altLang="ko-KR" dirty="0"/>
              <a:t>Layer1: 17</a:t>
            </a:r>
            <a:r>
              <a:rPr lang="ko-KR" altLang="en-US" dirty="0"/>
              <a:t>개 노드</a:t>
            </a:r>
            <a:r>
              <a:rPr lang="en-US" altLang="ko-KR" dirty="0"/>
              <a:t>, Layer2: 27</a:t>
            </a:r>
            <a:r>
              <a:rPr lang="ko-KR" altLang="en-US" dirty="0"/>
              <a:t>개 노드</a:t>
            </a:r>
            <a:r>
              <a:rPr lang="en-US" altLang="ko-KR" dirty="0"/>
              <a:t>, Activation: tanh, Optimizer: RMSprop, Batch Size: 16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BC8C9-A056-D7A6-9CAE-CA1A75151628}"/>
              </a:ext>
            </a:extLst>
          </p:cNvPr>
          <p:cNvSpPr txBox="1"/>
          <p:nvPr/>
        </p:nvSpPr>
        <p:spPr>
          <a:xfrm>
            <a:off x="504660" y="3578781"/>
            <a:ext cx="9666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파라미터 최적화 부분은 </a:t>
            </a:r>
            <a:r>
              <a:rPr lang="en-US" altLang="ko-KR" dirty="0"/>
              <a:t>n_units1,2 activation </a:t>
            </a:r>
            <a:r>
              <a:rPr lang="ko-KR" altLang="en-US" dirty="0"/>
              <a:t>함수 </a:t>
            </a:r>
            <a:r>
              <a:rPr lang="en-US" altLang="ko-KR" dirty="0"/>
              <a:t>optimizer, </a:t>
            </a:r>
            <a:r>
              <a:rPr lang="ko-KR" altLang="en-US" dirty="0"/>
              <a:t>배치 크기를 </a:t>
            </a:r>
            <a:r>
              <a:rPr lang="ko-KR" altLang="en-US" dirty="0" err="1"/>
              <a:t>하이퍼파라미터로</a:t>
            </a:r>
            <a:r>
              <a:rPr lang="ko-KR" altLang="en-US" dirty="0"/>
              <a:t> 하여 </a:t>
            </a:r>
            <a:r>
              <a:rPr lang="en-US" altLang="ko-KR" dirty="0" err="1"/>
              <a:t>optuna</a:t>
            </a:r>
            <a:r>
              <a:rPr lang="en-US" altLang="ko-KR" dirty="0"/>
              <a:t> </a:t>
            </a:r>
            <a:r>
              <a:rPr lang="ko-KR" altLang="en-US" dirty="0"/>
              <a:t>라이브러리를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optuna</a:t>
            </a:r>
            <a:r>
              <a:rPr lang="en-US" altLang="ko-KR" dirty="0"/>
              <a:t> </a:t>
            </a:r>
            <a:r>
              <a:rPr lang="ko-KR" altLang="en-US" dirty="0"/>
              <a:t>사용 이유는 베이지안 최적화 기반의 알고리즘을 사용하여  단순 그리드 </a:t>
            </a:r>
            <a:r>
              <a:rPr lang="ko-KR" altLang="en-US" dirty="0" err="1"/>
              <a:t>서치</a:t>
            </a:r>
            <a:r>
              <a:rPr lang="en-US" altLang="ko-KR" dirty="0"/>
              <a:t>, </a:t>
            </a:r>
            <a:r>
              <a:rPr lang="ko-KR" altLang="en-US" dirty="0" err="1"/>
              <a:t>랜덤서치보다</a:t>
            </a:r>
            <a:r>
              <a:rPr lang="ko-KR" altLang="en-US" dirty="0"/>
              <a:t> 효율적이고 다양한 변수에 대해 유연하게 </a:t>
            </a:r>
            <a:r>
              <a:rPr lang="ko-KR" altLang="en-US" dirty="0" err="1"/>
              <a:t>탐색가능하며</a:t>
            </a:r>
            <a:r>
              <a:rPr lang="ko-KR" altLang="en-US" dirty="0"/>
              <a:t> 병렬</a:t>
            </a:r>
            <a:r>
              <a:rPr lang="en-US" altLang="ko-KR" dirty="0"/>
              <a:t>, </a:t>
            </a:r>
            <a:r>
              <a:rPr lang="ko-KR" altLang="en-US" dirty="0" err="1"/>
              <a:t>분산실행지원하여</a:t>
            </a:r>
            <a:r>
              <a:rPr lang="ko-KR" altLang="en-US" dirty="0"/>
              <a:t> 빠르게 결과 도출해 낼 수 있어서 사용</a:t>
            </a:r>
          </a:p>
        </p:txBody>
      </p:sp>
    </p:spTree>
    <p:extLst>
      <p:ext uri="{BB962C8B-B14F-4D97-AF65-F5344CB8AC3E}">
        <p14:creationId xmlns:p14="http://schemas.microsoft.com/office/powerpoint/2010/main" val="2895820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2627C-553F-2609-2489-880492DB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최종 학습 및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1C5DD-3A89-3969-7BF5-78FF3FC03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4" y="1298576"/>
            <a:ext cx="11136876" cy="4549774"/>
          </a:xfrm>
        </p:spPr>
        <p:txBody>
          <a:bodyPr>
            <a:normAutofit/>
          </a:bodyPr>
          <a:lstStyle/>
          <a:p>
            <a:r>
              <a:rPr lang="en-US" altLang="ko-KR" dirty="0"/>
              <a:t>80/20(train/test) </a:t>
            </a:r>
            <a:r>
              <a:rPr lang="ko-KR" altLang="en-US" dirty="0"/>
              <a:t>로 나누어 </a:t>
            </a:r>
            <a:r>
              <a:rPr lang="en-US" altLang="ko-KR" dirty="0"/>
              <a:t>80%</a:t>
            </a:r>
            <a:r>
              <a:rPr lang="ko-KR" altLang="en-US" dirty="0"/>
              <a:t>대해서 학습 </a:t>
            </a:r>
            <a:r>
              <a:rPr lang="en-US" altLang="ko-KR" dirty="0"/>
              <a:t>20% </a:t>
            </a:r>
            <a:r>
              <a:rPr lang="ko-KR" altLang="en-US" dirty="0"/>
              <a:t>테스트 데이터에 대해서  최종 결과 확인 </a:t>
            </a:r>
            <a:endParaRPr lang="en-US" altLang="ko-KR" dirty="0"/>
          </a:p>
          <a:p>
            <a:r>
              <a:rPr lang="ko-KR" altLang="en-US" dirty="0"/>
              <a:t>위의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결과에 따라 결정된</a:t>
            </a:r>
            <a:r>
              <a:rPr lang="en-US" altLang="ko-KR" dirty="0"/>
              <a:t> </a:t>
            </a:r>
            <a:r>
              <a:rPr lang="ko-KR" altLang="en-US" dirty="0"/>
              <a:t>값을 사용하여</a:t>
            </a:r>
            <a:br>
              <a:rPr lang="en-US" altLang="ko-KR" dirty="0"/>
            </a:br>
            <a:r>
              <a:rPr lang="en-US" altLang="ko-KR" dirty="0"/>
              <a:t>5-fold </a:t>
            </a:r>
            <a:r>
              <a:rPr lang="ko-KR" altLang="en-US" dirty="0"/>
              <a:t>시계열 교차</a:t>
            </a:r>
            <a:r>
              <a:rPr lang="en-US" altLang="ko-KR" dirty="0"/>
              <a:t>(walk-forward)</a:t>
            </a:r>
            <a:r>
              <a:rPr lang="ko-KR" altLang="en-US" dirty="0"/>
              <a:t>검증</a:t>
            </a:r>
            <a:endParaRPr lang="en-US" altLang="ko-KR" dirty="0"/>
          </a:p>
          <a:p>
            <a:r>
              <a:rPr lang="ko-KR" altLang="en-US" dirty="0"/>
              <a:t>학습 데이터에 학습 중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위해 </a:t>
            </a:r>
            <a:r>
              <a:rPr lang="en-US" altLang="ko-KR" dirty="0" err="1"/>
              <a:t>earlystop</a:t>
            </a:r>
            <a:r>
              <a:rPr lang="en-US" altLang="ko-KR" dirty="0"/>
              <a:t> </a:t>
            </a:r>
            <a:r>
              <a:rPr lang="ko-KR" altLang="en-US" dirty="0"/>
              <a:t>적용 </a:t>
            </a:r>
            <a:r>
              <a:rPr lang="en-US" altLang="ko-KR" dirty="0"/>
              <a:t>(patience</a:t>
            </a:r>
            <a:r>
              <a:rPr lang="ko-KR" altLang="en-US" dirty="0"/>
              <a:t> </a:t>
            </a:r>
            <a:r>
              <a:rPr lang="en-US" altLang="ko-KR" dirty="0"/>
              <a:t>20 epoch)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회 반복에 대하여 </a:t>
            </a:r>
            <a:r>
              <a:rPr lang="ko-KR" altLang="en-US" b="1" u="sng" dirty="0"/>
              <a:t>모델의 전반적인 설명력을 확인하고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안정적인 </a:t>
            </a:r>
            <a:br>
              <a:rPr lang="en-US" altLang="ko-KR" b="1" u="sng" dirty="0"/>
            </a:br>
            <a:r>
              <a:rPr lang="ko-KR" altLang="en-US" b="1" u="sng" dirty="0"/>
              <a:t>예측을 하는지 확인하기 위해 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ko-KR" altLang="en-US" dirty="0"/>
              <a:t>평균</a:t>
            </a:r>
            <a:r>
              <a:rPr lang="en-US" altLang="ko-KR" dirty="0"/>
              <a:t>R2, RMSE, MAE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평가지표로 사용합니다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0232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DAF61-5C5A-7FDD-C4C3-3DDBB838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평가지표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C9B1D-5FE9-B117-C46C-A090465E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R2 -</a:t>
            </a:r>
            <a:r>
              <a:rPr lang="ko-KR" altLang="en-US" dirty="0" err="1"/>
              <a:t>실제값</a:t>
            </a:r>
            <a:r>
              <a:rPr lang="en-US" altLang="ko-KR" dirty="0"/>
              <a:t> </a:t>
            </a:r>
            <a:r>
              <a:rPr lang="ko-KR" altLang="en-US" dirty="0"/>
              <a:t>분산 중 모델이 예측한 값이 차지한 비율</a:t>
            </a:r>
            <a:endParaRPr lang="en-US" altLang="ko-KR" dirty="0"/>
          </a:p>
          <a:p>
            <a:r>
              <a:rPr lang="ko-KR" altLang="en-US" dirty="0"/>
              <a:t>평가지표 </a:t>
            </a:r>
            <a:r>
              <a:rPr lang="en-US" altLang="ko-KR" dirty="0"/>
              <a:t>RMSE- </a:t>
            </a:r>
            <a:r>
              <a:rPr lang="ko-KR" altLang="en-US" dirty="0"/>
              <a:t>모델이 평균적으로 </a:t>
            </a:r>
            <a:r>
              <a:rPr lang="ko-KR" altLang="en-US" dirty="0" err="1"/>
              <a:t>큰오차를</a:t>
            </a:r>
            <a:r>
              <a:rPr lang="ko-KR" altLang="en-US" dirty="0"/>
              <a:t> 포함하여 얼마나 빗나갔는가</a:t>
            </a:r>
            <a:endParaRPr lang="en-US" altLang="ko-KR" dirty="0"/>
          </a:p>
          <a:p>
            <a:r>
              <a:rPr lang="ko-KR" altLang="en-US" dirty="0"/>
              <a:t>평가지표 </a:t>
            </a:r>
            <a:r>
              <a:rPr lang="en-US" altLang="ko-KR" dirty="0"/>
              <a:t>MAE – </a:t>
            </a:r>
            <a:r>
              <a:rPr lang="ko-KR" altLang="en-US" dirty="0"/>
              <a:t>모델이 평균적으로 얼마나 빗나갔는가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061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3C618-6A1F-ADB5-D519-3E20BFC3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학습 및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1BDE9-3B8C-804F-954F-1D2A4B125E43}"/>
              </a:ext>
            </a:extLst>
          </p:cNvPr>
          <p:cNvSpPr txBox="1"/>
          <p:nvPr/>
        </p:nvSpPr>
        <p:spPr>
          <a:xfrm>
            <a:off x="1119013" y="1947419"/>
            <a:ext cx="3700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PM10 </a:t>
            </a:r>
            <a:r>
              <a:rPr lang="ko-KR" altLang="en-US" b="1" dirty="0"/>
              <a:t>예측 결과</a:t>
            </a:r>
            <a:endParaRPr lang="en-US" altLang="ko-KR" b="1" dirty="0"/>
          </a:p>
          <a:p>
            <a:r>
              <a:rPr lang="en-US" altLang="ko-KR" b="1" dirty="0"/>
              <a:t>0.448</a:t>
            </a:r>
            <a:r>
              <a:rPr lang="ko-KR" altLang="en-US" b="1" dirty="0"/>
              <a:t>의 </a:t>
            </a:r>
            <a:r>
              <a:rPr lang="en-US" altLang="ko-KR" b="1" dirty="0"/>
              <a:t>R-square score</a:t>
            </a:r>
          </a:p>
          <a:p>
            <a:r>
              <a:rPr lang="en-US" altLang="ko-KR" b="1" dirty="0"/>
              <a:t>0.09</a:t>
            </a:r>
            <a:r>
              <a:rPr lang="ko-KR" altLang="en-US" b="1" dirty="0"/>
              <a:t>의 </a:t>
            </a:r>
            <a:r>
              <a:rPr lang="en-US" altLang="ko-KR" b="1" dirty="0"/>
              <a:t>RMSE</a:t>
            </a:r>
          </a:p>
          <a:p>
            <a:r>
              <a:rPr lang="en-US" altLang="ko-KR" b="1" dirty="0"/>
              <a:t>0.07</a:t>
            </a:r>
            <a:r>
              <a:rPr lang="ko-KR" altLang="en-US" b="1" dirty="0"/>
              <a:t>의 </a:t>
            </a:r>
            <a:r>
              <a:rPr lang="en-US" altLang="ko-KR" b="1" dirty="0"/>
              <a:t>MAE </a:t>
            </a:r>
            <a:r>
              <a:rPr lang="ko-KR" altLang="en-US" b="1" dirty="0"/>
              <a:t>값을 보입니다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7206C-2EE9-17F3-161E-845A83C20A11}"/>
              </a:ext>
            </a:extLst>
          </p:cNvPr>
          <p:cNvSpPr txBox="1"/>
          <p:nvPr/>
        </p:nvSpPr>
        <p:spPr>
          <a:xfrm>
            <a:off x="1047750" y="4219254"/>
            <a:ext cx="5048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PM2,5 </a:t>
            </a:r>
            <a:r>
              <a:rPr lang="ko-KR" altLang="en-US" b="1" dirty="0"/>
              <a:t>예측 결과</a:t>
            </a:r>
            <a:endParaRPr lang="en-US" altLang="ko-KR" b="1" dirty="0"/>
          </a:p>
          <a:p>
            <a:r>
              <a:rPr lang="en-US" altLang="ko-KR" b="1" dirty="0"/>
              <a:t>0.4664</a:t>
            </a:r>
            <a:r>
              <a:rPr lang="ko-KR" altLang="en-US" b="1" dirty="0"/>
              <a:t>의</a:t>
            </a:r>
            <a:r>
              <a:rPr lang="en-US" altLang="ko-KR" b="1" dirty="0"/>
              <a:t> R-square score</a:t>
            </a:r>
          </a:p>
          <a:p>
            <a:r>
              <a:rPr lang="en-US" altLang="ko-KR" b="1" dirty="0"/>
              <a:t>0.12 RMSE</a:t>
            </a:r>
          </a:p>
          <a:p>
            <a:r>
              <a:rPr lang="en-US" altLang="ko-KR" b="1" dirty="0"/>
              <a:t>0.1</a:t>
            </a:r>
            <a:r>
              <a:rPr lang="ko-KR" altLang="en-US" b="1" dirty="0"/>
              <a:t>의 </a:t>
            </a:r>
            <a:r>
              <a:rPr lang="en-US" altLang="ko-KR" b="1" dirty="0"/>
              <a:t>MAE </a:t>
            </a:r>
            <a:r>
              <a:rPr lang="ko-KR" altLang="en-US" b="1" dirty="0"/>
              <a:t>값을 보입니다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FB61AD-A3FE-CD28-A50C-67699231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29" y="1666169"/>
            <a:ext cx="5455058" cy="1762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416F56-822F-D8B7-F205-9E10FF4B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929" y="4219254"/>
            <a:ext cx="5888086" cy="20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8051-6182-7E68-8CE0-650F7EC9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97351-07A3-B8D3-A674-2561AC88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 dirty="0" err="1"/>
              <a:t>결측치</a:t>
            </a:r>
            <a:r>
              <a:rPr lang="ko-KR" altLang="en-US" sz="4800" dirty="0"/>
              <a:t> 처리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FF268F-F259-44E0-BAA9-75A8700ED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1950" y="1736900"/>
            <a:ext cx="2533649" cy="4550487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9CAAF50-6D34-0140-A6D0-CF61F55F305E}"/>
              </a:ext>
            </a:extLst>
          </p:cNvPr>
          <p:cNvSpPr txBox="1">
            <a:spLocks/>
          </p:cNvSpPr>
          <p:nvPr/>
        </p:nvSpPr>
        <p:spPr>
          <a:xfrm>
            <a:off x="419100" y="1352550"/>
            <a:ext cx="7162800" cy="5323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/>
              <a:t>결측치가</a:t>
            </a:r>
            <a:r>
              <a:rPr lang="ko-KR" altLang="en-US" sz="3200" dirty="0"/>
              <a:t> 있는지 확인한 결과</a:t>
            </a:r>
            <a:br>
              <a:rPr lang="en-US" altLang="ko-KR" sz="3200" dirty="0"/>
            </a:br>
            <a:r>
              <a:rPr lang="en-US" altLang="ko-KR" sz="3200" dirty="0"/>
              <a:t>PM2.5</a:t>
            </a:r>
            <a:r>
              <a:rPr lang="ko-KR" altLang="en-US" sz="3200" dirty="0"/>
              <a:t>에서 </a:t>
            </a:r>
            <a:r>
              <a:rPr lang="en-US" altLang="ko-KR" sz="3200" dirty="0"/>
              <a:t>3</a:t>
            </a:r>
            <a:br>
              <a:rPr lang="en-US" altLang="ko-KR" sz="3200" dirty="0"/>
            </a:br>
            <a:r>
              <a:rPr lang="ko-KR" altLang="en-US" sz="3200" dirty="0"/>
              <a:t>오존에서 </a:t>
            </a:r>
            <a:r>
              <a:rPr lang="en-US" altLang="ko-KR" sz="3200" dirty="0"/>
              <a:t>6</a:t>
            </a:r>
            <a:br>
              <a:rPr lang="en-US" altLang="ko-KR" sz="3200" dirty="0"/>
            </a:br>
            <a:r>
              <a:rPr lang="ko-KR" altLang="en-US" sz="3200" dirty="0"/>
              <a:t>평균 풍속에서 </a:t>
            </a:r>
            <a:r>
              <a:rPr lang="en-US" altLang="ko-KR" sz="3200" dirty="0"/>
              <a:t>5</a:t>
            </a:r>
            <a:br>
              <a:rPr lang="en-US" altLang="ko-KR" sz="3200" dirty="0"/>
            </a:br>
            <a:r>
              <a:rPr lang="ko-KR" altLang="en-US" sz="3200" dirty="0"/>
              <a:t>평균 상대습도에서 </a:t>
            </a:r>
            <a:r>
              <a:rPr lang="en-US" altLang="ko-KR" sz="3200" dirty="0"/>
              <a:t>2</a:t>
            </a:r>
            <a:br>
              <a:rPr lang="en-US" altLang="ko-KR" sz="3200" dirty="0"/>
            </a:br>
            <a:r>
              <a:rPr lang="ko-KR" altLang="en-US" sz="3200" dirty="0"/>
              <a:t>평균 현지기압에서 </a:t>
            </a:r>
            <a:r>
              <a:rPr lang="en-US" altLang="ko-KR" sz="3200" dirty="0"/>
              <a:t>4</a:t>
            </a:r>
            <a:br>
              <a:rPr lang="en-US" altLang="ko-KR" sz="3200" dirty="0"/>
            </a:br>
            <a:r>
              <a:rPr lang="ko-KR" altLang="en-US" sz="3200" dirty="0"/>
              <a:t>의 </a:t>
            </a:r>
            <a:r>
              <a:rPr lang="ko-KR" altLang="en-US" sz="3200" dirty="0" err="1"/>
              <a:t>결측치</a:t>
            </a:r>
            <a:r>
              <a:rPr lang="ko-KR" altLang="en-US" sz="3200" dirty="0"/>
              <a:t> 확인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12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5C01F-1DDE-7049-32F8-0394D343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B227B-FDD0-72E3-5178-29E3DE0C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42" y="182420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 dirty="0" err="1"/>
              <a:t>결측치</a:t>
            </a:r>
            <a:r>
              <a:rPr lang="ko-KR" altLang="en-US" sz="4800" dirty="0"/>
              <a:t> 처리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7A8239-9070-898D-63E8-960237D4E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5350" cy="3965575"/>
          </a:xfrm>
        </p:spPr>
        <p:txBody>
          <a:bodyPr>
            <a:normAutofit fontScale="92500"/>
          </a:bodyPr>
          <a:lstStyle/>
          <a:p>
            <a:r>
              <a:rPr lang="ko-KR" altLang="en-US" b="1" spc="300" dirty="0">
                <a:latin typeface="+mj-lt"/>
              </a:rPr>
              <a:t>데이터의 특성상</a:t>
            </a:r>
            <a:r>
              <a:rPr lang="en-US" altLang="ko-KR" b="1" spc="300" dirty="0">
                <a:latin typeface="+mj-lt"/>
              </a:rPr>
              <a:t> </a:t>
            </a:r>
            <a:r>
              <a:rPr lang="ko-KR" altLang="en-US" b="1" spc="300" dirty="0">
                <a:latin typeface="+mj-lt"/>
              </a:rPr>
              <a:t>값이</a:t>
            </a:r>
            <a:br>
              <a:rPr lang="en-US" altLang="ko-KR" b="1" spc="300" dirty="0">
                <a:latin typeface="+mj-lt"/>
              </a:rPr>
            </a:br>
            <a:r>
              <a:rPr lang="ko-KR" altLang="en-US" b="1" spc="300" dirty="0">
                <a:latin typeface="+mj-lt"/>
              </a:rPr>
              <a:t>시간에 따라 달라지며 순서가</a:t>
            </a:r>
            <a:r>
              <a:rPr lang="en-US" altLang="ko-KR" b="1" spc="300" dirty="0">
                <a:latin typeface="+mj-lt"/>
              </a:rPr>
              <a:t> </a:t>
            </a:r>
            <a:r>
              <a:rPr lang="ko-KR" altLang="en-US" b="1" spc="300" dirty="0">
                <a:latin typeface="+mj-lt"/>
              </a:rPr>
              <a:t>존재하므로</a:t>
            </a:r>
            <a:br>
              <a:rPr lang="en-US" altLang="ko-KR" b="1" spc="300" dirty="0">
                <a:latin typeface="+mj-lt"/>
              </a:rPr>
            </a:br>
            <a:r>
              <a:rPr lang="ko-KR" altLang="en-US" b="1" spc="300" dirty="0" err="1">
                <a:latin typeface="+mj-lt"/>
              </a:rPr>
              <a:t>선형보간법을</a:t>
            </a:r>
            <a:r>
              <a:rPr lang="en-US" altLang="ko-KR" b="1" spc="300" dirty="0">
                <a:latin typeface="+mj-lt"/>
              </a:rPr>
              <a:t> </a:t>
            </a:r>
            <a:r>
              <a:rPr lang="ko-KR" altLang="en-US" b="1" spc="300" dirty="0">
                <a:latin typeface="+mj-lt"/>
              </a:rPr>
              <a:t>사용하여 </a:t>
            </a:r>
            <a:r>
              <a:rPr lang="ko-KR" altLang="en-US" b="1" spc="300" dirty="0" err="1">
                <a:latin typeface="+mj-lt"/>
              </a:rPr>
              <a:t>결측치를</a:t>
            </a:r>
            <a:r>
              <a:rPr lang="ko-KR" altLang="en-US" b="1" spc="300" dirty="0">
                <a:latin typeface="+mj-lt"/>
              </a:rPr>
              <a:t> 처리</a:t>
            </a:r>
            <a:r>
              <a:rPr lang="en-US" altLang="ko-KR" b="1" spc="300" dirty="0">
                <a:latin typeface="+mj-lt"/>
              </a:rPr>
              <a:t>(</a:t>
            </a:r>
            <a:r>
              <a:rPr lang="ko-KR" altLang="en-US" b="1" spc="300" dirty="0">
                <a:latin typeface="+mj-lt"/>
              </a:rPr>
              <a:t>비선형 데이터가 많지만 </a:t>
            </a:r>
            <a:r>
              <a:rPr lang="ko-KR" altLang="en-US" b="1" spc="300" dirty="0" err="1">
                <a:latin typeface="+mj-lt"/>
              </a:rPr>
              <a:t>결측치</a:t>
            </a:r>
            <a:r>
              <a:rPr lang="ko-KR" altLang="en-US" b="1" spc="300" dirty="0">
                <a:latin typeface="+mj-lt"/>
              </a:rPr>
              <a:t> 구간이 짧아서 무관하다 생각하고 </a:t>
            </a:r>
            <a:r>
              <a:rPr lang="ko-KR" altLang="en-US" b="1" spc="300" dirty="0" err="1">
                <a:latin typeface="+mj-lt"/>
              </a:rPr>
              <a:t>선형보간법사용</a:t>
            </a:r>
            <a:r>
              <a:rPr lang="en-US" altLang="ko-KR" b="1" spc="300" dirty="0">
                <a:latin typeface="+mj-lt"/>
              </a:rPr>
              <a:t>)</a:t>
            </a:r>
          </a:p>
          <a:p>
            <a:r>
              <a:rPr lang="en-US" altLang="ko-KR" b="1" spc="300" dirty="0">
                <a:latin typeface="+mj-lt"/>
              </a:rPr>
              <a:t>Pandas</a:t>
            </a:r>
            <a:r>
              <a:rPr lang="ko-KR" altLang="en-US" b="1" spc="300" dirty="0">
                <a:latin typeface="+mj-lt"/>
              </a:rPr>
              <a:t>의 </a:t>
            </a:r>
            <a:r>
              <a:rPr lang="en-US" altLang="ko-KR" b="1" spc="300" dirty="0">
                <a:latin typeface="+mj-lt"/>
              </a:rPr>
              <a:t>interpolate</a:t>
            </a:r>
            <a:br>
              <a:rPr lang="en-US" altLang="ko-KR" b="1" spc="300" dirty="0">
                <a:latin typeface="+mj-lt"/>
              </a:rPr>
            </a:br>
            <a:r>
              <a:rPr lang="ko-KR" altLang="en-US" b="1" spc="300" dirty="0">
                <a:latin typeface="+mj-lt"/>
              </a:rPr>
              <a:t>메서드를 사용하여 처리</a:t>
            </a:r>
            <a:endParaRPr lang="en-US" altLang="ko-KR" b="1" spc="3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1C096-4A29-F249-D15C-AE709E84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37" y="1558750"/>
            <a:ext cx="2992892" cy="47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D2D7F-7263-091A-27F1-671E9120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C089-F3EB-CB09-3A73-CB4E7AA2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602C0B-77F2-2397-C190-B9C95208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1" y="2046385"/>
            <a:ext cx="11039967" cy="33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1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82BA2-8B73-BFDF-3CAE-0FAADD4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시각화와 </a:t>
            </a:r>
            <a:r>
              <a:rPr lang="en-US" altLang="ko-KR" dirty="0"/>
              <a:t>STL </a:t>
            </a:r>
            <a:r>
              <a:rPr lang="ko-KR" altLang="en-US" dirty="0"/>
              <a:t>분해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7AA71-3C69-E04F-4534-2C4B5F55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시계열 데이터 특성 확인 위해 그래프화</a:t>
            </a:r>
            <a:r>
              <a:rPr lang="en-US" altLang="ko-KR" dirty="0"/>
              <a:t>, STL</a:t>
            </a:r>
            <a:r>
              <a:rPr lang="ko-KR" altLang="en-US" dirty="0"/>
              <a:t>분해 수행</a:t>
            </a:r>
            <a:endParaRPr lang="en-US" altLang="ko-KR" dirty="0"/>
          </a:p>
          <a:p>
            <a:r>
              <a:rPr lang="en-US" altLang="ko-KR" dirty="0"/>
              <a:t>365</a:t>
            </a:r>
            <a:r>
              <a:rPr lang="ko-KR" altLang="en-US" dirty="0"/>
              <a:t>일 기준으로 데이터 분석</a:t>
            </a:r>
            <a:endParaRPr lang="en-US" altLang="ko-KR" dirty="0"/>
          </a:p>
          <a:p>
            <a:r>
              <a:rPr lang="en-US" altLang="ko-KR" dirty="0"/>
              <a:t>Additive </a:t>
            </a:r>
            <a:r>
              <a:rPr lang="ko-KR" altLang="en-US" dirty="0"/>
              <a:t>모델 사용 </a:t>
            </a:r>
            <a:r>
              <a:rPr lang="en-US" altLang="ko-KR" dirty="0"/>
              <a:t>(multiplicative </a:t>
            </a:r>
            <a:r>
              <a:rPr lang="ko-KR" altLang="en-US" dirty="0"/>
              <a:t>사용시 </a:t>
            </a:r>
            <a:r>
              <a:rPr lang="ko-KR" altLang="en-US" dirty="0" err="1"/>
              <a:t>잔차가</a:t>
            </a:r>
            <a:r>
              <a:rPr lang="ko-KR" altLang="en-US" dirty="0"/>
              <a:t> 정상적으로 출력되지 않았음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27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2637</Words>
  <Application>Microsoft Office PowerPoint</Application>
  <PresentationFormat>와이드스크린</PresentationFormat>
  <Paragraphs>429</Paragraphs>
  <Slides>56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Pretendard</vt:lpstr>
      <vt:lpstr>맑은 고딕</vt:lpstr>
      <vt:lpstr>Arial</vt:lpstr>
      <vt:lpstr>Office 테마</vt:lpstr>
      <vt:lpstr>대기 오염물질 데이터를 활용한 미세먼지(PM2.5, PM10) 예측모델</vt:lpstr>
      <vt:lpstr>목표</vt:lpstr>
      <vt:lpstr>사용 도구</vt:lpstr>
      <vt:lpstr>Data Collecting</vt:lpstr>
      <vt:lpstr>Data Collecting</vt:lpstr>
      <vt:lpstr>결측치 처리</vt:lpstr>
      <vt:lpstr>결측치 처리</vt:lpstr>
      <vt:lpstr>데이터 분석</vt:lpstr>
      <vt:lpstr>데이터 시각화와 STL 분해</vt:lpstr>
      <vt:lpstr>PM2.5</vt:lpstr>
      <vt:lpstr>PM2.5</vt:lpstr>
      <vt:lpstr>PM10</vt:lpstr>
      <vt:lpstr>PM10</vt:lpstr>
      <vt:lpstr>오존</vt:lpstr>
      <vt:lpstr>이산화질소</vt:lpstr>
      <vt:lpstr>         오존    이산화 질소</vt:lpstr>
      <vt:lpstr>일산화탄소</vt:lpstr>
      <vt:lpstr>아황산가스</vt:lpstr>
      <vt:lpstr>         일산화탄소   아황산가스</vt:lpstr>
      <vt:lpstr>평균기온(C)</vt:lpstr>
      <vt:lpstr>평균풍속(m/s)</vt:lpstr>
      <vt:lpstr>         평균기온   평균풍속</vt:lpstr>
      <vt:lpstr>평균상대습도(%)</vt:lpstr>
      <vt:lpstr>평균현지기압(hPa)</vt:lpstr>
      <vt:lpstr>         평균상대습도   평균현지기압</vt:lpstr>
      <vt:lpstr>PowerPoint 프레젠테이션</vt:lpstr>
      <vt:lpstr>PowerPoint 프레젠테이션</vt:lpstr>
      <vt:lpstr>Feature importance 확인</vt:lpstr>
      <vt:lpstr>Feature importance 확인</vt:lpstr>
      <vt:lpstr>Feature 추가</vt:lpstr>
      <vt:lpstr>PowerPoint 프레젠테이션</vt:lpstr>
      <vt:lpstr>PowerPoint 프레젠테이션</vt:lpstr>
      <vt:lpstr>PowerPoint 프레젠테이션</vt:lpstr>
      <vt:lpstr>PowerPoint 프레젠테이션</vt:lpstr>
      <vt:lpstr>Feature Engineering</vt:lpstr>
      <vt:lpstr>Preprocessing – 이상치 처리</vt:lpstr>
      <vt:lpstr>STL + IQR + 선형보간을 이용해 PM2.5 이상치를 처리하는 방법을 사용하는이유</vt:lpstr>
      <vt:lpstr>STL + IQR + 선형보간을 이용해 PM2.5 이상치를 처리 결과</vt:lpstr>
      <vt:lpstr>STL + IQR + 선형보간을 이용해 PM10 이상치를 처리 결과</vt:lpstr>
      <vt:lpstr>Preprocessing – 정규화</vt:lpstr>
      <vt:lpstr>PM2.5 예측 데이터 정규화</vt:lpstr>
      <vt:lpstr>PM10 예측 데이터 정규화</vt:lpstr>
      <vt:lpstr>모델설정</vt:lpstr>
      <vt:lpstr>모델비교(PM2.5 예측)</vt:lpstr>
      <vt:lpstr>모델비교(PM2.5 예측)</vt:lpstr>
      <vt:lpstr>모델비교(PM10 예측)</vt:lpstr>
      <vt:lpstr>모델비교(PM2.5 쌍체 표본 T검정)</vt:lpstr>
      <vt:lpstr>모델비교(PM2.5 쌍체 표본 T검정)</vt:lpstr>
      <vt:lpstr>모델비교(PM10 쌍체 표본 T검정)</vt:lpstr>
      <vt:lpstr>모델비교(PM10 쌍체 표본 T검정)</vt:lpstr>
      <vt:lpstr>PowerPoint 프레젠테이션</vt:lpstr>
      <vt:lpstr>하이퍼파라미터 튜닝</vt:lpstr>
      <vt:lpstr>하이퍼파라미터 튜닝</vt:lpstr>
      <vt:lpstr>최종 학습 및 결과</vt:lpstr>
      <vt:lpstr>사용 평가지표</vt:lpstr>
      <vt:lpstr>최종 학습 및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김동영</dc:creator>
  <cp:lastModifiedBy>김동영</cp:lastModifiedBy>
  <cp:revision>28</cp:revision>
  <dcterms:created xsi:type="dcterms:W3CDTF">2025-04-01T05:55:01Z</dcterms:created>
  <dcterms:modified xsi:type="dcterms:W3CDTF">2025-06-17T06:38:50Z</dcterms:modified>
</cp:coreProperties>
</file>